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58" r:id="rId6"/>
    <p:sldId id="259" r:id="rId7"/>
    <p:sldId id="260" r:id="rId8"/>
    <p:sldId id="261" r:id="rId9"/>
    <p:sldId id="262" r:id="rId10"/>
    <p:sldId id="263" r:id="rId11"/>
    <p:sldId id="264" r:id="rId12"/>
    <p:sldId id="265" r:id="rId13"/>
    <p:sldId id="268" r:id="rId14"/>
    <p:sldId id="267"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8E29A-45E4-47E9-AF52-C8F9A6D07FE0}" v="1" dt="2021-10-19T16:52:17.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6327"/>
  </p:normalViewPr>
  <p:slideViewPr>
    <p:cSldViewPr snapToGrid="0" snapToObjects="1">
      <p:cViewPr varScale="1">
        <p:scale>
          <a:sx n="86" d="100"/>
          <a:sy n="86" d="100"/>
        </p:scale>
        <p:origin x="82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2394-95B5-D746-BEB2-6D16520C56E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6E7453B-F8D5-4445-BED4-F1E93C0961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B582675-ECE6-BF49-894F-974C7775A071}"/>
              </a:ext>
            </a:extLst>
          </p:cNvPr>
          <p:cNvSpPr>
            <a:spLocks noGrp="1"/>
          </p:cNvSpPr>
          <p:nvPr>
            <p:ph type="dt" sz="half" idx="10"/>
          </p:nvPr>
        </p:nvSpPr>
        <p:spPr/>
        <p:txBody>
          <a:bodyPr/>
          <a:lstStyle/>
          <a:p>
            <a:fld id="{3D601584-729C-E046-8DAE-703FB65F7724}" type="datetimeFigureOut">
              <a:rPr lang="en-US" smtClean="0"/>
              <a:t>10/20/2021</a:t>
            </a:fld>
            <a:endParaRPr lang="en-US" dirty="0"/>
          </a:p>
        </p:txBody>
      </p:sp>
      <p:sp>
        <p:nvSpPr>
          <p:cNvPr id="5" name="Footer Placeholder 4">
            <a:extLst>
              <a:ext uri="{FF2B5EF4-FFF2-40B4-BE49-F238E27FC236}">
                <a16:creationId xmlns:a16="http://schemas.microsoft.com/office/drawing/2014/main" id="{A88CE5C5-D515-F240-BCEB-A78454C5E3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FC64F3-14DD-7949-8E6D-D1DA16D39F43}"/>
              </a:ext>
            </a:extLst>
          </p:cNvPr>
          <p:cNvSpPr>
            <a:spLocks noGrp="1"/>
          </p:cNvSpPr>
          <p:nvPr>
            <p:ph type="sldNum" sz="quarter" idx="12"/>
          </p:nvPr>
        </p:nvSpPr>
        <p:spPr/>
        <p:txBody>
          <a:bodyPr/>
          <a:lstStyle/>
          <a:p>
            <a:fld id="{E58D768F-DF36-8F48-8ACA-1A77B49F4106}" type="slidenum">
              <a:rPr lang="en-US" smtClean="0"/>
              <a:t>‹#›</a:t>
            </a:fld>
            <a:endParaRPr lang="en-US" dirty="0"/>
          </a:p>
        </p:txBody>
      </p:sp>
    </p:spTree>
    <p:extLst>
      <p:ext uri="{BB962C8B-B14F-4D97-AF65-F5344CB8AC3E}">
        <p14:creationId xmlns:p14="http://schemas.microsoft.com/office/powerpoint/2010/main" val="1692742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3BBD-A948-7145-837A-0FD6667E656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29C3A91-0ACA-164D-8F49-2781639D141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9C5E9E-10DC-7A45-8933-DFCB2A91F088}"/>
              </a:ext>
            </a:extLst>
          </p:cNvPr>
          <p:cNvSpPr>
            <a:spLocks noGrp="1"/>
          </p:cNvSpPr>
          <p:nvPr>
            <p:ph type="dt" sz="half" idx="10"/>
          </p:nvPr>
        </p:nvSpPr>
        <p:spPr/>
        <p:txBody>
          <a:bodyPr/>
          <a:lstStyle/>
          <a:p>
            <a:fld id="{3D601584-729C-E046-8DAE-703FB65F7724}" type="datetimeFigureOut">
              <a:rPr lang="en-US" smtClean="0"/>
              <a:t>10/20/2021</a:t>
            </a:fld>
            <a:endParaRPr lang="en-US" dirty="0"/>
          </a:p>
        </p:txBody>
      </p:sp>
      <p:sp>
        <p:nvSpPr>
          <p:cNvPr id="5" name="Footer Placeholder 4">
            <a:extLst>
              <a:ext uri="{FF2B5EF4-FFF2-40B4-BE49-F238E27FC236}">
                <a16:creationId xmlns:a16="http://schemas.microsoft.com/office/drawing/2014/main" id="{7875F83C-81C9-4F41-B0A8-3133DA864F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037B94-87C3-A940-8186-0FE5C05A2DCC}"/>
              </a:ext>
            </a:extLst>
          </p:cNvPr>
          <p:cNvSpPr>
            <a:spLocks noGrp="1"/>
          </p:cNvSpPr>
          <p:nvPr>
            <p:ph type="sldNum" sz="quarter" idx="12"/>
          </p:nvPr>
        </p:nvSpPr>
        <p:spPr/>
        <p:txBody>
          <a:bodyPr/>
          <a:lstStyle/>
          <a:p>
            <a:fld id="{E58D768F-DF36-8F48-8ACA-1A77B49F4106}" type="slidenum">
              <a:rPr lang="en-US" smtClean="0"/>
              <a:t>‹#›</a:t>
            </a:fld>
            <a:endParaRPr lang="en-US" dirty="0"/>
          </a:p>
        </p:txBody>
      </p:sp>
    </p:spTree>
    <p:extLst>
      <p:ext uri="{BB962C8B-B14F-4D97-AF65-F5344CB8AC3E}">
        <p14:creationId xmlns:p14="http://schemas.microsoft.com/office/powerpoint/2010/main" val="250428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DB9AE4-1CEC-4947-B6B1-B5AB75F6996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B72307-976D-2E47-A280-5C6A38BB588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C80810-EB57-5B4F-A436-C08BCF9F9062}"/>
              </a:ext>
            </a:extLst>
          </p:cNvPr>
          <p:cNvSpPr>
            <a:spLocks noGrp="1"/>
          </p:cNvSpPr>
          <p:nvPr>
            <p:ph type="dt" sz="half" idx="10"/>
          </p:nvPr>
        </p:nvSpPr>
        <p:spPr/>
        <p:txBody>
          <a:bodyPr/>
          <a:lstStyle/>
          <a:p>
            <a:fld id="{3D601584-729C-E046-8DAE-703FB65F7724}" type="datetimeFigureOut">
              <a:rPr lang="en-US" smtClean="0"/>
              <a:t>10/20/2021</a:t>
            </a:fld>
            <a:endParaRPr lang="en-US" dirty="0"/>
          </a:p>
        </p:txBody>
      </p:sp>
      <p:sp>
        <p:nvSpPr>
          <p:cNvPr id="5" name="Footer Placeholder 4">
            <a:extLst>
              <a:ext uri="{FF2B5EF4-FFF2-40B4-BE49-F238E27FC236}">
                <a16:creationId xmlns:a16="http://schemas.microsoft.com/office/drawing/2014/main" id="{2E51963C-877D-8642-9769-7DD23B529A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B0EF76-4A90-B74E-8B40-B088AD942BF3}"/>
              </a:ext>
            </a:extLst>
          </p:cNvPr>
          <p:cNvSpPr>
            <a:spLocks noGrp="1"/>
          </p:cNvSpPr>
          <p:nvPr>
            <p:ph type="sldNum" sz="quarter" idx="12"/>
          </p:nvPr>
        </p:nvSpPr>
        <p:spPr/>
        <p:txBody>
          <a:bodyPr/>
          <a:lstStyle/>
          <a:p>
            <a:fld id="{E58D768F-DF36-8F48-8ACA-1A77B49F4106}" type="slidenum">
              <a:rPr lang="en-US" smtClean="0"/>
              <a:t>‹#›</a:t>
            </a:fld>
            <a:endParaRPr lang="en-US" dirty="0"/>
          </a:p>
        </p:txBody>
      </p:sp>
    </p:spTree>
    <p:extLst>
      <p:ext uri="{BB962C8B-B14F-4D97-AF65-F5344CB8AC3E}">
        <p14:creationId xmlns:p14="http://schemas.microsoft.com/office/powerpoint/2010/main" val="215364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96A4-15C9-F348-9C2C-9C46B72EF34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77D0BBA-EF83-744A-83A6-F3A19CAED41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BD9425-255B-5642-8DB0-52436E70348F}"/>
              </a:ext>
            </a:extLst>
          </p:cNvPr>
          <p:cNvSpPr>
            <a:spLocks noGrp="1"/>
          </p:cNvSpPr>
          <p:nvPr>
            <p:ph type="dt" sz="half" idx="10"/>
          </p:nvPr>
        </p:nvSpPr>
        <p:spPr/>
        <p:txBody>
          <a:bodyPr/>
          <a:lstStyle/>
          <a:p>
            <a:fld id="{3D601584-729C-E046-8DAE-703FB65F7724}" type="datetimeFigureOut">
              <a:rPr lang="en-US" smtClean="0"/>
              <a:t>10/20/2021</a:t>
            </a:fld>
            <a:endParaRPr lang="en-US" dirty="0"/>
          </a:p>
        </p:txBody>
      </p:sp>
      <p:sp>
        <p:nvSpPr>
          <p:cNvPr id="5" name="Footer Placeholder 4">
            <a:extLst>
              <a:ext uri="{FF2B5EF4-FFF2-40B4-BE49-F238E27FC236}">
                <a16:creationId xmlns:a16="http://schemas.microsoft.com/office/drawing/2014/main" id="{797303B8-BE81-0A4B-B6A9-0F280376B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CC0EB6-DED5-5B47-81CE-5AC22C2CC767}"/>
              </a:ext>
            </a:extLst>
          </p:cNvPr>
          <p:cNvSpPr>
            <a:spLocks noGrp="1"/>
          </p:cNvSpPr>
          <p:nvPr>
            <p:ph type="sldNum" sz="quarter" idx="12"/>
          </p:nvPr>
        </p:nvSpPr>
        <p:spPr/>
        <p:txBody>
          <a:bodyPr/>
          <a:lstStyle/>
          <a:p>
            <a:fld id="{E58D768F-DF36-8F48-8ACA-1A77B49F4106}" type="slidenum">
              <a:rPr lang="en-US" smtClean="0"/>
              <a:t>‹#›</a:t>
            </a:fld>
            <a:endParaRPr lang="en-US" dirty="0"/>
          </a:p>
        </p:txBody>
      </p:sp>
    </p:spTree>
    <p:extLst>
      <p:ext uri="{BB962C8B-B14F-4D97-AF65-F5344CB8AC3E}">
        <p14:creationId xmlns:p14="http://schemas.microsoft.com/office/powerpoint/2010/main" val="1472348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20DD-0D60-B04A-A899-CE080FF2331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5C89ECC-25B5-F046-8F07-014FCC86B5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0A97AD0-1988-C341-9122-A020F5CA1FEC}"/>
              </a:ext>
            </a:extLst>
          </p:cNvPr>
          <p:cNvSpPr>
            <a:spLocks noGrp="1"/>
          </p:cNvSpPr>
          <p:nvPr>
            <p:ph type="dt" sz="half" idx="10"/>
          </p:nvPr>
        </p:nvSpPr>
        <p:spPr/>
        <p:txBody>
          <a:bodyPr/>
          <a:lstStyle/>
          <a:p>
            <a:fld id="{3D601584-729C-E046-8DAE-703FB65F7724}" type="datetimeFigureOut">
              <a:rPr lang="en-US" smtClean="0"/>
              <a:t>10/20/2021</a:t>
            </a:fld>
            <a:endParaRPr lang="en-US" dirty="0"/>
          </a:p>
        </p:txBody>
      </p:sp>
      <p:sp>
        <p:nvSpPr>
          <p:cNvPr id="5" name="Footer Placeholder 4">
            <a:extLst>
              <a:ext uri="{FF2B5EF4-FFF2-40B4-BE49-F238E27FC236}">
                <a16:creationId xmlns:a16="http://schemas.microsoft.com/office/drawing/2014/main" id="{DBF21127-29F4-E945-A744-2661D91691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D1DD9D-A613-2C4E-B41C-87CDE8CE3EF6}"/>
              </a:ext>
            </a:extLst>
          </p:cNvPr>
          <p:cNvSpPr>
            <a:spLocks noGrp="1"/>
          </p:cNvSpPr>
          <p:nvPr>
            <p:ph type="sldNum" sz="quarter" idx="12"/>
          </p:nvPr>
        </p:nvSpPr>
        <p:spPr/>
        <p:txBody>
          <a:bodyPr/>
          <a:lstStyle/>
          <a:p>
            <a:fld id="{E58D768F-DF36-8F48-8ACA-1A77B49F4106}" type="slidenum">
              <a:rPr lang="en-US" smtClean="0"/>
              <a:t>‹#›</a:t>
            </a:fld>
            <a:endParaRPr lang="en-US" dirty="0"/>
          </a:p>
        </p:txBody>
      </p:sp>
    </p:spTree>
    <p:extLst>
      <p:ext uri="{BB962C8B-B14F-4D97-AF65-F5344CB8AC3E}">
        <p14:creationId xmlns:p14="http://schemas.microsoft.com/office/powerpoint/2010/main" val="396975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56FA-5B14-D749-BAC5-1B279C428B6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3D02BE4-1404-3347-B70A-BFAB2D0D6D1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3A083A-E4D8-4347-A7FA-B4B4CA84B2C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9386C32-C110-7242-A8A0-618739EBDC63}"/>
              </a:ext>
            </a:extLst>
          </p:cNvPr>
          <p:cNvSpPr>
            <a:spLocks noGrp="1"/>
          </p:cNvSpPr>
          <p:nvPr>
            <p:ph type="dt" sz="half" idx="10"/>
          </p:nvPr>
        </p:nvSpPr>
        <p:spPr/>
        <p:txBody>
          <a:bodyPr/>
          <a:lstStyle/>
          <a:p>
            <a:fld id="{3D601584-729C-E046-8DAE-703FB65F7724}" type="datetimeFigureOut">
              <a:rPr lang="en-US" smtClean="0"/>
              <a:t>10/20/2021</a:t>
            </a:fld>
            <a:endParaRPr lang="en-US" dirty="0"/>
          </a:p>
        </p:txBody>
      </p:sp>
      <p:sp>
        <p:nvSpPr>
          <p:cNvPr id="6" name="Footer Placeholder 5">
            <a:extLst>
              <a:ext uri="{FF2B5EF4-FFF2-40B4-BE49-F238E27FC236}">
                <a16:creationId xmlns:a16="http://schemas.microsoft.com/office/drawing/2014/main" id="{F20D94F8-6A58-3C40-B53F-69669BB04F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01A8D5-A73A-C243-9ACA-23487F8FDB07}"/>
              </a:ext>
            </a:extLst>
          </p:cNvPr>
          <p:cNvSpPr>
            <a:spLocks noGrp="1"/>
          </p:cNvSpPr>
          <p:nvPr>
            <p:ph type="sldNum" sz="quarter" idx="12"/>
          </p:nvPr>
        </p:nvSpPr>
        <p:spPr/>
        <p:txBody>
          <a:bodyPr/>
          <a:lstStyle/>
          <a:p>
            <a:fld id="{E58D768F-DF36-8F48-8ACA-1A77B49F4106}" type="slidenum">
              <a:rPr lang="en-US" smtClean="0"/>
              <a:t>‹#›</a:t>
            </a:fld>
            <a:endParaRPr lang="en-US" dirty="0"/>
          </a:p>
        </p:txBody>
      </p:sp>
    </p:spTree>
    <p:extLst>
      <p:ext uri="{BB962C8B-B14F-4D97-AF65-F5344CB8AC3E}">
        <p14:creationId xmlns:p14="http://schemas.microsoft.com/office/powerpoint/2010/main" val="2200867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9EDF-FD10-2743-A652-FEAECEE5DAE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16D3DD8-CCC9-0747-9421-FC812205B4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7FD0CAA-AE3F-DB4D-8ED3-29EB2002341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FFBF03C-CCEC-764B-B349-76232BBC14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7F2BB55-4AAE-1A49-8578-3DD04455E9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A3FDBFA-AC52-114A-9F87-E4DCA641AFDC}"/>
              </a:ext>
            </a:extLst>
          </p:cNvPr>
          <p:cNvSpPr>
            <a:spLocks noGrp="1"/>
          </p:cNvSpPr>
          <p:nvPr>
            <p:ph type="dt" sz="half" idx="10"/>
          </p:nvPr>
        </p:nvSpPr>
        <p:spPr/>
        <p:txBody>
          <a:bodyPr/>
          <a:lstStyle/>
          <a:p>
            <a:fld id="{3D601584-729C-E046-8DAE-703FB65F7724}" type="datetimeFigureOut">
              <a:rPr lang="en-US" smtClean="0"/>
              <a:t>10/20/2021</a:t>
            </a:fld>
            <a:endParaRPr lang="en-US" dirty="0"/>
          </a:p>
        </p:txBody>
      </p:sp>
      <p:sp>
        <p:nvSpPr>
          <p:cNvPr id="8" name="Footer Placeholder 7">
            <a:extLst>
              <a:ext uri="{FF2B5EF4-FFF2-40B4-BE49-F238E27FC236}">
                <a16:creationId xmlns:a16="http://schemas.microsoft.com/office/drawing/2014/main" id="{37FBD8E7-F959-0141-A060-C0FBFF1FBDA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EB0833B-B608-6046-A1E3-D028C2851305}"/>
              </a:ext>
            </a:extLst>
          </p:cNvPr>
          <p:cNvSpPr>
            <a:spLocks noGrp="1"/>
          </p:cNvSpPr>
          <p:nvPr>
            <p:ph type="sldNum" sz="quarter" idx="12"/>
          </p:nvPr>
        </p:nvSpPr>
        <p:spPr/>
        <p:txBody>
          <a:bodyPr/>
          <a:lstStyle/>
          <a:p>
            <a:fld id="{E58D768F-DF36-8F48-8ACA-1A77B49F4106}" type="slidenum">
              <a:rPr lang="en-US" smtClean="0"/>
              <a:t>‹#›</a:t>
            </a:fld>
            <a:endParaRPr lang="en-US" dirty="0"/>
          </a:p>
        </p:txBody>
      </p:sp>
    </p:spTree>
    <p:extLst>
      <p:ext uri="{BB962C8B-B14F-4D97-AF65-F5344CB8AC3E}">
        <p14:creationId xmlns:p14="http://schemas.microsoft.com/office/powerpoint/2010/main" val="22004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F8DC-C01F-6641-9616-E986A2A1292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30E93B4-BC40-9840-A1F4-CB82D071BF8A}"/>
              </a:ext>
            </a:extLst>
          </p:cNvPr>
          <p:cNvSpPr>
            <a:spLocks noGrp="1"/>
          </p:cNvSpPr>
          <p:nvPr>
            <p:ph type="dt" sz="half" idx="10"/>
          </p:nvPr>
        </p:nvSpPr>
        <p:spPr/>
        <p:txBody>
          <a:bodyPr/>
          <a:lstStyle/>
          <a:p>
            <a:fld id="{3D601584-729C-E046-8DAE-703FB65F7724}" type="datetimeFigureOut">
              <a:rPr lang="en-US" smtClean="0"/>
              <a:t>10/20/2021</a:t>
            </a:fld>
            <a:endParaRPr lang="en-US" dirty="0"/>
          </a:p>
        </p:txBody>
      </p:sp>
      <p:sp>
        <p:nvSpPr>
          <p:cNvPr id="4" name="Footer Placeholder 3">
            <a:extLst>
              <a:ext uri="{FF2B5EF4-FFF2-40B4-BE49-F238E27FC236}">
                <a16:creationId xmlns:a16="http://schemas.microsoft.com/office/drawing/2014/main" id="{DD552C23-52DE-A94E-8998-C572CDF70E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2E0E18-5417-F848-B071-DF805279F8AE}"/>
              </a:ext>
            </a:extLst>
          </p:cNvPr>
          <p:cNvSpPr>
            <a:spLocks noGrp="1"/>
          </p:cNvSpPr>
          <p:nvPr>
            <p:ph type="sldNum" sz="quarter" idx="12"/>
          </p:nvPr>
        </p:nvSpPr>
        <p:spPr/>
        <p:txBody>
          <a:bodyPr/>
          <a:lstStyle/>
          <a:p>
            <a:fld id="{E58D768F-DF36-8F48-8ACA-1A77B49F4106}" type="slidenum">
              <a:rPr lang="en-US" smtClean="0"/>
              <a:t>‹#›</a:t>
            </a:fld>
            <a:endParaRPr lang="en-US" dirty="0"/>
          </a:p>
        </p:txBody>
      </p:sp>
    </p:spTree>
    <p:extLst>
      <p:ext uri="{BB962C8B-B14F-4D97-AF65-F5344CB8AC3E}">
        <p14:creationId xmlns:p14="http://schemas.microsoft.com/office/powerpoint/2010/main" val="770470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124702-6397-8749-B550-6D25F7F6876D}"/>
              </a:ext>
            </a:extLst>
          </p:cNvPr>
          <p:cNvSpPr>
            <a:spLocks noGrp="1"/>
          </p:cNvSpPr>
          <p:nvPr>
            <p:ph type="dt" sz="half" idx="10"/>
          </p:nvPr>
        </p:nvSpPr>
        <p:spPr/>
        <p:txBody>
          <a:bodyPr/>
          <a:lstStyle/>
          <a:p>
            <a:fld id="{3D601584-729C-E046-8DAE-703FB65F7724}" type="datetimeFigureOut">
              <a:rPr lang="en-US" smtClean="0"/>
              <a:t>10/20/2021</a:t>
            </a:fld>
            <a:endParaRPr lang="en-US" dirty="0"/>
          </a:p>
        </p:txBody>
      </p:sp>
      <p:sp>
        <p:nvSpPr>
          <p:cNvPr id="3" name="Footer Placeholder 2">
            <a:extLst>
              <a:ext uri="{FF2B5EF4-FFF2-40B4-BE49-F238E27FC236}">
                <a16:creationId xmlns:a16="http://schemas.microsoft.com/office/drawing/2014/main" id="{970B689C-4F31-884E-A7DA-998FD77239E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3AB25DE-EA42-C949-BE3D-5BAA30422521}"/>
              </a:ext>
            </a:extLst>
          </p:cNvPr>
          <p:cNvSpPr>
            <a:spLocks noGrp="1"/>
          </p:cNvSpPr>
          <p:nvPr>
            <p:ph type="sldNum" sz="quarter" idx="12"/>
          </p:nvPr>
        </p:nvSpPr>
        <p:spPr/>
        <p:txBody>
          <a:bodyPr/>
          <a:lstStyle/>
          <a:p>
            <a:fld id="{E58D768F-DF36-8F48-8ACA-1A77B49F4106}" type="slidenum">
              <a:rPr lang="en-US" smtClean="0"/>
              <a:t>‹#›</a:t>
            </a:fld>
            <a:endParaRPr lang="en-US" dirty="0"/>
          </a:p>
        </p:txBody>
      </p:sp>
    </p:spTree>
    <p:extLst>
      <p:ext uri="{BB962C8B-B14F-4D97-AF65-F5344CB8AC3E}">
        <p14:creationId xmlns:p14="http://schemas.microsoft.com/office/powerpoint/2010/main" val="3919105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A3A1B-8489-444F-B950-B0331FE1F8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9874105-C96A-F940-8754-355D57CE8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19E1A63-8AED-5D48-AAEA-13FBB0F08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F9C276-F3C6-F74C-B17B-7BD1A40EA7B9}"/>
              </a:ext>
            </a:extLst>
          </p:cNvPr>
          <p:cNvSpPr>
            <a:spLocks noGrp="1"/>
          </p:cNvSpPr>
          <p:nvPr>
            <p:ph type="dt" sz="half" idx="10"/>
          </p:nvPr>
        </p:nvSpPr>
        <p:spPr/>
        <p:txBody>
          <a:bodyPr/>
          <a:lstStyle/>
          <a:p>
            <a:fld id="{3D601584-729C-E046-8DAE-703FB65F7724}" type="datetimeFigureOut">
              <a:rPr lang="en-US" smtClean="0"/>
              <a:t>10/20/2021</a:t>
            </a:fld>
            <a:endParaRPr lang="en-US" dirty="0"/>
          </a:p>
        </p:txBody>
      </p:sp>
      <p:sp>
        <p:nvSpPr>
          <p:cNvPr id="6" name="Footer Placeholder 5">
            <a:extLst>
              <a:ext uri="{FF2B5EF4-FFF2-40B4-BE49-F238E27FC236}">
                <a16:creationId xmlns:a16="http://schemas.microsoft.com/office/drawing/2014/main" id="{C6941436-91DA-E940-B95F-15350D1FF8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B5B716-7A60-2644-A822-3EC569420C90}"/>
              </a:ext>
            </a:extLst>
          </p:cNvPr>
          <p:cNvSpPr>
            <a:spLocks noGrp="1"/>
          </p:cNvSpPr>
          <p:nvPr>
            <p:ph type="sldNum" sz="quarter" idx="12"/>
          </p:nvPr>
        </p:nvSpPr>
        <p:spPr/>
        <p:txBody>
          <a:bodyPr/>
          <a:lstStyle/>
          <a:p>
            <a:fld id="{E58D768F-DF36-8F48-8ACA-1A77B49F4106}" type="slidenum">
              <a:rPr lang="en-US" smtClean="0"/>
              <a:t>‹#›</a:t>
            </a:fld>
            <a:endParaRPr lang="en-US" dirty="0"/>
          </a:p>
        </p:txBody>
      </p:sp>
    </p:spTree>
    <p:extLst>
      <p:ext uri="{BB962C8B-B14F-4D97-AF65-F5344CB8AC3E}">
        <p14:creationId xmlns:p14="http://schemas.microsoft.com/office/powerpoint/2010/main" val="37706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F0E7-40DE-EE46-8D83-7D35330F40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C977F9E-AEE7-2549-9250-70091C6A0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EC57DE6-31AC-5249-9C8E-7417083C2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5D291B0-7B57-9241-8A2C-689DEAD46744}"/>
              </a:ext>
            </a:extLst>
          </p:cNvPr>
          <p:cNvSpPr>
            <a:spLocks noGrp="1"/>
          </p:cNvSpPr>
          <p:nvPr>
            <p:ph type="dt" sz="half" idx="10"/>
          </p:nvPr>
        </p:nvSpPr>
        <p:spPr/>
        <p:txBody>
          <a:bodyPr/>
          <a:lstStyle/>
          <a:p>
            <a:fld id="{3D601584-729C-E046-8DAE-703FB65F7724}" type="datetimeFigureOut">
              <a:rPr lang="en-US" smtClean="0"/>
              <a:t>10/20/2021</a:t>
            </a:fld>
            <a:endParaRPr lang="en-US" dirty="0"/>
          </a:p>
        </p:txBody>
      </p:sp>
      <p:sp>
        <p:nvSpPr>
          <p:cNvPr id="6" name="Footer Placeholder 5">
            <a:extLst>
              <a:ext uri="{FF2B5EF4-FFF2-40B4-BE49-F238E27FC236}">
                <a16:creationId xmlns:a16="http://schemas.microsoft.com/office/drawing/2014/main" id="{678FCBB7-A918-2B4D-A299-A418AA5589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3B5F0E-D2CE-0048-B401-87066CDB83FA}"/>
              </a:ext>
            </a:extLst>
          </p:cNvPr>
          <p:cNvSpPr>
            <a:spLocks noGrp="1"/>
          </p:cNvSpPr>
          <p:nvPr>
            <p:ph type="sldNum" sz="quarter" idx="12"/>
          </p:nvPr>
        </p:nvSpPr>
        <p:spPr/>
        <p:txBody>
          <a:bodyPr/>
          <a:lstStyle/>
          <a:p>
            <a:fld id="{E58D768F-DF36-8F48-8ACA-1A77B49F4106}" type="slidenum">
              <a:rPr lang="en-US" smtClean="0"/>
              <a:t>‹#›</a:t>
            </a:fld>
            <a:endParaRPr lang="en-US" dirty="0"/>
          </a:p>
        </p:txBody>
      </p:sp>
    </p:spTree>
    <p:extLst>
      <p:ext uri="{BB962C8B-B14F-4D97-AF65-F5344CB8AC3E}">
        <p14:creationId xmlns:p14="http://schemas.microsoft.com/office/powerpoint/2010/main" val="129562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16A245-3C64-FB47-AD51-95B62362CE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115A754-D9C4-B54D-913F-B44EAAFB7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2D22C2A-C600-DE4A-B7BA-23A30BD45F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1584-729C-E046-8DAE-703FB65F7724}" type="datetimeFigureOut">
              <a:rPr lang="en-US" smtClean="0"/>
              <a:t>10/20/2021</a:t>
            </a:fld>
            <a:endParaRPr lang="en-US" dirty="0"/>
          </a:p>
        </p:txBody>
      </p:sp>
      <p:sp>
        <p:nvSpPr>
          <p:cNvPr id="5" name="Footer Placeholder 4">
            <a:extLst>
              <a:ext uri="{FF2B5EF4-FFF2-40B4-BE49-F238E27FC236}">
                <a16:creationId xmlns:a16="http://schemas.microsoft.com/office/drawing/2014/main" id="{57294DCA-E2E4-D344-B5C8-AA604DB382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6FFDCD5-DE8D-EE40-8917-C0F2596EA6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D768F-DF36-8F48-8ACA-1A77B49F4106}" type="slidenum">
              <a:rPr lang="en-US" smtClean="0"/>
              <a:t>‹#›</a:t>
            </a:fld>
            <a:endParaRPr lang="en-US" dirty="0"/>
          </a:p>
        </p:txBody>
      </p:sp>
    </p:spTree>
    <p:extLst>
      <p:ext uri="{BB962C8B-B14F-4D97-AF65-F5344CB8AC3E}">
        <p14:creationId xmlns:p14="http://schemas.microsoft.com/office/powerpoint/2010/main" val="1928621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thecdi.net/Career-Guidance-Guarantee" TargetMode="External"/><Relationship Id="rId7"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10" Type="http://schemas.openxmlformats.org/officeDocument/2006/relationships/image" Target="../media/image4.png"/><Relationship Id="rId4" Type="http://schemas.openxmlformats.org/officeDocument/2006/relationships/image" Target="../media/image20.jpeg"/><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jpg"/><Relationship Id="rId7" Type="http://schemas.openxmlformats.org/officeDocument/2006/relationships/image" Target="../media/image10.emf"/><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A4A3048-E529-CF4C-9FAB-F2C550197217}"/>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AC2BCE62-0514-124D-9890-AA4769B2F3FB}"/>
              </a:ext>
            </a:extLst>
          </p:cNvPr>
          <p:cNvPicPr>
            <a:picLocks noChangeAspect="1"/>
          </p:cNvPicPr>
          <p:nvPr/>
        </p:nvPicPr>
        <p:blipFill>
          <a:blip r:embed="rId3"/>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E5E59899-CE6B-4509-BC3C-1A3624AA4360}"/>
              </a:ext>
            </a:extLst>
          </p:cNvPr>
          <p:cNvSpPr/>
          <p:nvPr/>
        </p:nvSpPr>
        <p:spPr>
          <a:xfrm>
            <a:off x="0" y="5791200"/>
            <a:ext cx="12192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3807E2BA-B255-4F2D-A9BA-790624B3A67B}"/>
              </a:ext>
            </a:extLst>
          </p:cNvPr>
          <p:cNvPicPr>
            <a:picLocks noChangeAspect="1"/>
          </p:cNvPicPr>
          <p:nvPr/>
        </p:nvPicPr>
        <p:blipFill>
          <a:blip r:embed="rId4"/>
          <a:stretch>
            <a:fillRect/>
          </a:stretch>
        </p:blipFill>
        <p:spPr>
          <a:xfrm>
            <a:off x="147070" y="6019620"/>
            <a:ext cx="10329341" cy="721389"/>
          </a:xfrm>
          <a:prstGeom prst="rect">
            <a:avLst/>
          </a:prstGeom>
        </p:spPr>
      </p:pic>
      <p:pic>
        <p:nvPicPr>
          <p:cNvPr id="7" name="Picture 6">
            <a:extLst>
              <a:ext uri="{FF2B5EF4-FFF2-40B4-BE49-F238E27FC236}">
                <a16:creationId xmlns:a16="http://schemas.microsoft.com/office/drawing/2014/main" id="{0D15B78D-E899-459F-8C6E-F36FF5D55453}"/>
              </a:ext>
            </a:extLst>
          </p:cNvPr>
          <p:cNvPicPr>
            <a:picLocks noChangeAspect="1"/>
          </p:cNvPicPr>
          <p:nvPr/>
        </p:nvPicPr>
        <p:blipFill>
          <a:blip r:embed="rId5"/>
          <a:stretch>
            <a:fillRect/>
          </a:stretch>
        </p:blipFill>
        <p:spPr>
          <a:xfrm>
            <a:off x="10713740" y="5878286"/>
            <a:ext cx="1413431" cy="933200"/>
          </a:xfrm>
          <a:prstGeom prst="rect">
            <a:avLst/>
          </a:prstGeom>
        </p:spPr>
      </p:pic>
    </p:spTree>
    <p:extLst>
      <p:ext uri="{BB962C8B-B14F-4D97-AF65-F5344CB8AC3E}">
        <p14:creationId xmlns:p14="http://schemas.microsoft.com/office/powerpoint/2010/main" val="325551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C5F9F42F-AFDF-0145-BA12-37AFEA1EEB26}"/>
              </a:ext>
            </a:extLst>
          </p:cNvPr>
          <p:cNvPicPr>
            <a:picLocks noChangeAspect="1"/>
          </p:cNvPicPr>
          <p:nvPr/>
        </p:nvPicPr>
        <p:blipFill>
          <a:blip r:embed="rId2"/>
          <a:stretch>
            <a:fillRect/>
          </a:stretch>
        </p:blipFill>
        <p:spPr>
          <a:xfrm>
            <a:off x="0" y="0"/>
            <a:ext cx="12192000" cy="6858000"/>
          </a:xfrm>
          <a:prstGeom prst="rect">
            <a:avLst/>
          </a:prstGeom>
        </p:spPr>
      </p:pic>
      <p:sp>
        <p:nvSpPr>
          <p:cNvPr id="11" name="Content Placeholder 12">
            <a:extLst>
              <a:ext uri="{FF2B5EF4-FFF2-40B4-BE49-F238E27FC236}">
                <a16:creationId xmlns:a16="http://schemas.microsoft.com/office/drawing/2014/main" id="{50D0F9A2-3167-B142-86CC-B6424E6FAB40}"/>
              </a:ext>
            </a:extLst>
          </p:cNvPr>
          <p:cNvSpPr txBox="1">
            <a:spLocks/>
          </p:cNvSpPr>
          <p:nvPr/>
        </p:nvSpPr>
        <p:spPr>
          <a:xfrm>
            <a:off x="839788" y="2838711"/>
            <a:ext cx="7938452" cy="8537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457200" algn="l"/>
              </a:tabLst>
            </a:pPr>
            <a:r>
              <a:rPr lang="en-GB" sz="1600" dirty="0">
                <a:ea typeface="Times New Roman" panose="02020603050405020304" pitchFamily="18" charset="0"/>
                <a:cs typeface="Times New Roman" panose="02020603050405020304" pitchFamily="18" charset="0"/>
              </a:rPr>
              <a:t>Please post your questions in the Chat.</a:t>
            </a:r>
          </a:p>
          <a:p>
            <a:pPr>
              <a:tabLst>
                <a:tab pos="457200" algn="l"/>
              </a:tabLst>
            </a:pPr>
            <a:r>
              <a:rPr lang="en-GB" sz="1600" dirty="0">
                <a:ea typeface="Times New Roman" panose="02020603050405020304" pitchFamily="18" charset="0"/>
                <a:cs typeface="Times New Roman" panose="02020603050405020304" pitchFamily="18" charset="0"/>
              </a:rPr>
              <a:t>I’ll read out questions and ask the presenters for their thoughts. </a:t>
            </a:r>
            <a:endParaRPr lang="en-US" sz="1600" dirty="0"/>
          </a:p>
        </p:txBody>
      </p:sp>
      <p:cxnSp>
        <p:nvCxnSpPr>
          <p:cNvPr id="14" name="Straight Connector 13">
            <a:extLst>
              <a:ext uri="{FF2B5EF4-FFF2-40B4-BE49-F238E27FC236}">
                <a16:creationId xmlns:a16="http://schemas.microsoft.com/office/drawing/2014/main" id="{63315DD4-CD00-6546-ABC5-347E108E9E3C}"/>
              </a:ext>
            </a:extLst>
          </p:cNvPr>
          <p:cNvCxnSpPr/>
          <p:nvPr/>
        </p:nvCxnSpPr>
        <p:spPr>
          <a:xfrm>
            <a:off x="939114" y="2026508"/>
            <a:ext cx="815545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2E7AD3A7-BA6B-4611-AFD2-0B66A6D67E9D}"/>
              </a:ext>
            </a:extLst>
          </p:cNvPr>
          <p:cNvPicPr>
            <a:picLocks noChangeAspect="1"/>
          </p:cNvPicPr>
          <p:nvPr/>
        </p:nvPicPr>
        <p:blipFill>
          <a:blip r:embed="rId3"/>
          <a:stretch>
            <a:fillRect/>
          </a:stretch>
        </p:blipFill>
        <p:spPr>
          <a:xfrm>
            <a:off x="200594" y="5831434"/>
            <a:ext cx="914479" cy="960203"/>
          </a:xfrm>
          <a:prstGeom prst="rect">
            <a:avLst/>
          </a:prstGeom>
        </p:spPr>
      </p:pic>
      <p:pic>
        <p:nvPicPr>
          <p:cNvPr id="25" name="Picture 24">
            <a:extLst>
              <a:ext uri="{FF2B5EF4-FFF2-40B4-BE49-F238E27FC236}">
                <a16:creationId xmlns:a16="http://schemas.microsoft.com/office/drawing/2014/main" id="{9E9BBD61-022A-4A90-ACBF-A094F8C49A5C}"/>
              </a:ext>
            </a:extLst>
          </p:cNvPr>
          <p:cNvPicPr>
            <a:picLocks noChangeAspect="1"/>
          </p:cNvPicPr>
          <p:nvPr/>
        </p:nvPicPr>
        <p:blipFill>
          <a:blip r:embed="rId4"/>
          <a:stretch>
            <a:fillRect/>
          </a:stretch>
        </p:blipFill>
        <p:spPr>
          <a:xfrm>
            <a:off x="1404414" y="5831434"/>
            <a:ext cx="944962" cy="952583"/>
          </a:xfrm>
          <a:prstGeom prst="rect">
            <a:avLst/>
          </a:prstGeom>
        </p:spPr>
      </p:pic>
      <p:pic>
        <p:nvPicPr>
          <p:cNvPr id="26" name="Picture 25">
            <a:extLst>
              <a:ext uri="{FF2B5EF4-FFF2-40B4-BE49-F238E27FC236}">
                <a16:creationId xmlns:a16="http://schemas.microsoft.com/office/drawing/2014/main" id="{5E7C149E-94DC-413D-8BE3-F993AFBD7200}"/>
              </a:ext>
            </a:extLst>
          </p:cNvPr>
          <p:cNvPicPr>
            <a:picLocks noChangeAspect="1"/>
          </p:cNvPicPr>
          <p:nvPr/>
        </p:nvPicPr>
        <p:blipFill>
          <a:blip r:embed="rId5"/>
          <a:stretch>
            <a:fillRect/>
          </a:stretch>
        </p:blipFill>
        <p:spPr>
          <a:xfrm>
            <a:off x="2638717" y="5831434"/>
            <a:ext cx="914479" cy="960203"/>
          </a:xfrm>
          <a:prstGeom prst="rect">
            <a:avLst/>
          </a:prstGeom>
        </p:spPr>
      </p:pic>
      <p:pic>
        <p:nvPicPr>
          <p:cNvPr id="27" name="Picture 26">
            <a:extLst>
              <a:ext uri="{FF2B5EF4-FFF2-40B4-BE49-F238E27FC236}">
                <a16:creationId xmlns:a16="http://schemas.microsoft.com/office/drawing/2014/main" id="{3E14BE1E-F4A2-472D-A6D3-F11BDE49EB86}"/>
              </a:ext>
            </a:extLst>
          </p:cNvPr>
          <p:cNvPicPr>
            <a:picLocks noChangeAspect="1"/>
          </p:cNvPicPr>
          <p:nvPr/>
        </p:nvPicPr>
        <p:blipFill>
          <a:blip r:embed="rId6"/>
          <a:stretch>
            <a:fillRect/>
          </a:stretch>
        </p:blipFill>
        <p:spPr>
          <a:xfrm>
            <a:off x="3842537" y="5831434"/>
            <a:ext cx="922100" cy="983065"/>
          </a:xfrm>
          <a:prstGeom prst="rect">
            <a:avLst/>
          </a:prstGeom>
        </p:spPr>
      </p:pic>
      <p:pic>
        <p:nvPicPr>
          <p:cNvPr id="28" name="Picture 27">
            <a:extLst>
              <a:ext uri="{FF2B5EF4-FFF2-40B4-BE49-F238E27FC236}">
                <a16:creationId xmlns:a16="http://schemas.microsoft.com/office/drawing/2014/main" id="{55869712-C8C3-4972-BD33-A46C9C669FE7}"/>
              </a:ext>
            </a:extLst>
          </p:cNvPr>
          <p:cNvPicPr>
            <a:picLocks noChangeAspect="1"/>
          </p:cNvPicPr>
          <p:nvPr/>
        </p:nvPicPr>
        <p:blipFill>
          <a:blip r:embed="rId7"/>
          <a:stretch>
            <a:fillRect/>
          </a:stretch>
        </p:blipFill>
        <p:spPr>
          <a:xfrm>
            <a:off x="5053978" y="5831434"/>
            <a:ext cx="967824" cy="952583"/>
          </a:xfrm>
          <a:prstGeom prst="rect">
            <a:avLst/>
          </a:prstGeom>
        </p:spPr>
      </p:pic>
      <p:pic>
        <p:nvPicPr>
          <p:cNvPr id="29" name="Picture 28">
            <a:extLst>
              <a:ext uri="{FF2B5EF4-FFF2-40B4-BE49-F238E27FC236}">
                <a16:creationId xmlns:a16="http://schemas.microsoft.com/office/drawing/2014/main" id="{19C5FC16-8239-46C0-BB73-C5BACA4B928A}"/>
              </a:ext>
            </a:extLst>
          </p:cNvPr>
          <p:cNvPicPr>
            <a:picLocks noChangeAspect="1"/>
          </p:cNvPicPr>
          <p:nvPr/>
        </p:nvPicPr>
        <p:blipFill>
          <a:blip r:embed="rId8"/>
          <a:stretch>
            <a:fillRect/>
          </a:stretch>
        </p:blipFill>
        <p:spPr>
          <a:xfrm>
            <a:off x="6311145" y="5831434"/>
            <a:ext cx="952583" cy="960203"/>
          </a:xfrm>
          <a:prstGeom prst="rect">
            <a:avLst/>
          </a:prstGeom>
        </p:spPr>
      </p:pic>
      <p:sp>
        <p:nvSpPr>
          <p:cNvPr id="30" name="TextBox 29">
            <a:extLst>
              <a:ext uri="{FF2B5EF4-FFF2-40B4-BE49-F238E27FC236}">
                <a16:creationId xmlns:a16="http://schemas.microsoft.com/office/drawing/2014/main" id="{03C48193-EF18-4E23-BBC6-54EB5B4778EF}"/>
              </a:ext>
            </a:extLst>
          </p:cNvPr>
          <p:cNvSpPr txBox="1"/>
          <p:nvPr/>
        </p:nvSpPr>
        <p:spPr>
          <a:xfrm>
            <a:off x="839788" y="1448340"/>
            <a:ext cx="2820003" cy="523220"/>
          </a:xfrm>
          <a:prstGeom prst="rect">
            <a:avLst/>
          </a:prstGeom>
          <a:noFill/>
        </p:spPr>
        <p:txBody>
          <a:bodyPr wrap="none" rtlCol="0">
            <a:spAutoFit/>
          </a:bodyPr>
          <a:lstStyle/>
          <a:p>
            <a:r>
              <a:rPr lang="en-GB" sz="2800" b="1" dirty="0">
                <a:solidFill>
                  <a:srgbClr val="001132"/>
                </a:solidFill>
                <a:latin typeface="Microsoft JhengHei" panose="020B0604030504040204" pitchFamily="34" charset="-120"/>
                <a:ea typeface="Microsoft JhengHei" panose="020B0604030504040204" pitchFamily="34" charset="-120"/>
                <a:cs typeface="Segoe UI Historic" panose="020B0502040204020203" pitchFamily="34" charset="0"/>
              </a:rPr>
              <a:t>Any questions?</a:t>
            </a:r>
          </a:p>
        </p:txBody>
      </p:sp>
    </p:spTree>
    <p:extLst>
      <p:ext uri="{BB962C8B-B14F-4D97-AF65-F5344CB8AC3E}">
        <p14:creationId xmlns:p14="http://schemas.microsoft.com/office/powerpoint/2010/main" val="288468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C5F9F42F-AFDF-0145-BA12-37AFEA1EEB26}"/>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 Placeholder 11">
            <a:extLst>
              <a:ext uri="{FF2B5EF4-FFF2-40B4-BE49-F238E27FC236}">
                <a16:creationId xmlns:a16="http://schemas.microsoft.com/office/drawing/2014/main" id="{B54E21A1-D5D4-7845-8D9A-D3D87BE6874D}"/>
              </a:ext>
            </a:extLst>
          </p:cNvPr>
          <p:cNvSpPr txBox="1">
            <a:spLocks/>
          </p:cNvSpPr>
          <p:nvPr/>
        </p:nvSpPr>
        <p:spPr>
          <a:xfrm>
            <a:off x="839788" y="2299006"/>
            <a:ext cx="3979347" cy="505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Your support</a:t>
            </a:r>
            <a:endParaRPr lang="en-GB" sz="2400" dirty="0">
              <a:solidFill>
                <a:srgbClr val="C00000"/>
              </a:solidFill>
            </a:endParaRPr>
          </a:p>
        </p:txBody>
      </p:sp>
      <p:sp>
        <p:nvSpPr>
          <p:cNvPr id="11" name="Content Placeholder 12">
            <a:extLst>
              <a:ext uri="{FF2B5EF4-FFF2-40B4-BE49-F238E27FC236}">
                <a16:creationId xmlns:a16="http://schemas.microsoft.com/office/drawing/2014/main" id="{50D0F9A2-3167-B142-86CC-B6424E6FAB40}"/>
              </a:ext>
            </a:extLst>
          </p:cNvPr>
          <p:cNvSpPr txBox="1">
            <a:spLocks/>
          </p:cNvSpPr>
          <p:nvPr/>
        </p:nvSpPr>
        <p:spPr>
          <a:xfrm>
            <a:off x="839788" y="2838710"/>
            <a:ext cx="4145697" cy="3335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200" algn="l"/>
              </a:tabLst>
            </a:pPr>
            <a:r>
              <a:rPr lang="en-GB" sz="1600" dirty="0">
                <a:ea typeface="Times New Roman" panose="02020603050405020304" pitchFamily="18" charset="0"/>
                <a:cs typeface="Times New Roman" panose="02020603050405020304" pitchFamily="18" charset="0"/>
              </a:rPr>
              <a:t>There are three ways you can show your support for the Career Guidance Guarantee.</a:t>
            </a:r>
          </a:p>
          <a:p>
            <a:pPr marL="342900" indent="-342900">
              <a:buFont typeface="+mj-lt"/>
              <a:buAutoNum type="arabicPeriod"/>
              <a:tabLst>
                <a:tab pos="457200" algn="l"/>
              </a:tabLst>
            </a:pPr>
            <a:r>
              <a:rPr lang="en-GB" sz="1600" dirty="0">
                <a:cs typeface="Times New Roman" panose="02020603050405020304" pitchFamily="18" charset="0"/>
              </a:rPr>
              <a:t>Become a signatory to the Guarantee.</a:t>
            </a:r>
          </a:p>
          <a:p>
            <a:pPr marL="342900" indent="-342900">
              <a:buFont typeface="+mj-lt"/>
              <a:buAutoNum type="arabicPeriod"/>
              <a:tabLst>
                <a:tab pos="457200" algn="l"/>
              </a:tabLst>
            </a:pPr>
            <a:r>
              <a:rPr lang="en-GB" sz="1600" dirty="0">
                <a:cs typeface="Times New Roman" panose="02020603050405020304" pitchFamily="18" charset="0"/>
              </a:rPr>
              <a:t>Record a video of you, and your clients, talking about why access to career guidance is vital.</a:t>
            </a:r>
          </a:p>
          <a:p>
            <a:pPr marL="342900" indent="-342900">
              <a:buFont typeface="+mj-lt"/>
              <a:buAutoNum type="arabicPeriod"/>
              <a:tabLst>
                <a:tab pos="457200" algn="l"/>
              </a:tabLst>
            </a:pPr>
            <a:r>
              <a:rPr lang="en-GB" sz="1600" dirty="0">
                <a:cs typeface="Times New Roman" panose="02020603050405020304" pitchFamily="18" charset="0"/>
              </a:rPr>
              <a:t>Write, share, retweet and comment online, using #CareerGuidanceGuarantee.</a:t>
            </a:r>
          </a:p>
          <a:p>
            <a:pPr marL="0" indent="0">
              <a:buNone/>
              <a:tabLst>
                <a:tab pos="457200" algn="l"/>
              </a:tabLst>
            </a:pPr>
            <a:r>
              <a:rPr lang="en-GB" sz="1600" dirty="0">
                <a:cs typeface="Times New Roman" panose="02020603050405020304" pitchFamily="18" charset="0"/>
              </a:rPr>
              <a:t>For more details, see:</a:t>
            </a:r>
          </a:p>
          <a:p>
            <a:pPr marL="0" indent="0">
              <a:spcBef>
                <a:spcPts val="600"/>
              </a:spcBef>
              <a:buNone/>
              <a:tabLst>
                <a:tab pos="457200" algn="l"/>
              </a:tabLst>
            </a:pPr>
            <a:r>
              <a:rPr lang="en-GB" sz="1600" dirty="0">
                <a:cs typeface="Times New Roman" panose="02020603050405020304" pitchFamily="18" charset="0"/>
                <a:hlinkClick r:id="rId3"/>
              </a:rPr>
              <a:t>www.thecdi.net/Career-Guidance-Guarantee</a:t>
            </a:r>
            <a:r>
              <a:rPr lang="en-GB" sz="1600" dirty="0">
                <a:cs typeface="Times New Roman" panose="02020603050405020304" pitchFamily="18" charset="0"/>
              </a:rPr>
              <a:t> </a:t>
            </a:r>
            <a:endParaRPr lang="en-US" sz="1600" dirty="0"/>
          </a:p>
        </p:txBody>
      </p:sp>
      <p:sp>
        <p:nvSpPr>
          <p:cNvPr id="12" name="Text Placeholder 13">
            <a:extLst>
              <a:ext uri="{FF2B5EF4-FFF2-40B4-BE49-F238E27FC236}">
                <a16:creationId xmlns:a16="http://schemas.microsoft.com/office/drawing/2014/main" id="{47017B26-123E-8240-9AC4-8E52AB8E0572}"/>
              </a:ext>
            </a:extLst>
          </p:cNvPr>
          <p:cNvSpPr txBox="1">
            <a:spLocks/>
          </p:cNvSpPr>
          <p:nvPr/>
        </p:nvSpPr>
        <p:spPr>
          <a:xfrm>
            <a:off x="5196011" y="2249578"/>
            <a:ext cx="4145697" cy="505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Our next step</a:t>
            </a:r>
            <a:endParaRPr lang="en-GB" sz="2400" dirty="0">
              <a:solidFill>
                <a:srgbClr val="C00000"/>
              </a:solidFill>
            </a:endParaRPr>
          </a:p>
        </p:txBody>
      </p:sp>
      <p:sp>
        <p:nvSpPr>
          <p:cNvPr id="13" name="Content Placeholder 14">
            <a:extLst>
              <a:ext uri="{FF2B5EF4-FFF2-40B4-BE49-F238E27FC236}">
                <a16:creationId xmlns:a16="http://schemas.microsoft.com/office/drawing/2014/main" id="{74F1C604-7C94-E946-B682-7074DAF9D613}"/>
              </a:ext>
            </a:extLst>
          </p:cNvPr>
          <p:cNvSpPr txBox="1">
            <a:spLocks/>
          </p:cNvSpPr>
          <p:nvPr/>
        </p:nvSpPr>
        <p:spPr>
          <a:xfrm>
            <a:off x="5196011" y="2838710"/>
            <a:ext cx="4145697" cy="3335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We are organising a second event in the new year for parliamentarians, employers and other stakeholders, seeking their support for the Guarantee.</a:t>
            </a:r>
          </a:p>
          <a:p>
            <a:r>
              <a:rPr lang="en-US" sz="1600" dirty="0"/>
              <a:t>We’ll showcase the signatories and videos to highlight the value of careers guidance.</a:t>
            </a:r>
          </a:p>
          <a:p>
            <a:r>
              <a:rPr lang="en-US" sz="1600" dirty="0"/>
              <a:t>We will continue to raise the profile of the Guarantee and call for it to be implemented in policy and by organisations.</a:t>
            </a:r>
          </a:p>
        </p:txBody>
      </p:sp>
      <p:cxnSp>
        <p:nvCxnSpPr>
          <p:cNvPr id="14" name="Straight Connector 13">
            <a:extLst>
              <a:ext uri="{FF2B5EF4-FFF2-40B4-BE49-F238E27FC236}">
                <a16:creationId xmlns:a16="http://schemas.microsoft.com/office/drawing/2014/main" id="{63315DD4-CD00-6546-ABC5-347E108E9E3C}"/>
              </a:ext>
            </a:extLst>
          </p:cNvPr>
          <p:cNvCxnSpPr/>
          <p:nvPr/>
        </p:nvCxnSpPr>
        <p:spPr>
          <a:xfrm>
            <a:off x="939114" y="2026508"/>
            <a:ext cx="815545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2E7AD3A7-BA6B-4611-AFD2-0B66A6D67E9D}"/>
              </a:ext>
            </a:extLst>
          </p:cNvPr>
          <p:cNvPicPr>
            <a:picLocks noChangeAspect="1"/>
          </p:cNvPicPr>
          <p:nvPr/>
        </p:nvPicPr>
        <p:blipFill>
          <a:blip r:embed="rId4"/>
          <a:stretch>
            <a:fillRect/>
          </a:stretch>
        </p:blipFill>
        <p:spPr>
          <a:xfrm>
            <a:off x="200594" y="5831434"/>
            <a:ext cx="914479" cy="960203"/>
          </a:xfrm>
          <a:prstGeom prst="rect">
            <a:avLst/>
          </a:prstGeom>
        </p:spPr>
      </p:pic>
      <p:pic>
        <p:nvPicPr>
          <p:cNvPr id="25" name="Picture 24">
            <a:extLst>
              <a:ext uri="{FF2B5EF4-FFF2-40B4-BE49-F238E27FC236}">
                <a16:creationId xmlns:a16="http://schemas.microsoft.com/office/drawing/2014/main" id="{9E9BBD61-022A-4A90-ACBF-A094F8C49A5C}"/>
              </a:ext>
            </a:extLst>
          </p:cNvPr>
          <p:cNvPicPr>
            <a:picLocks noChangeAspect="1"/>
          </p:cNvPicPr>
          <p:nvPr/>
        </p:nvPicPr>
        <p:blipFill>
          <a:blip r:embed="rId5"/>
          <a:stretch>
            <a:fillRect/>
          </a:stretch>
        </p:blipFill>
        <p:spPr>
          <a:xfrm>
            <a:off x="1404414" y="5831434"/>
            <a:ext cx="944962" cy="952583"/>
          </a:xfrm>
          <a:prstGeom prst="rect">
            <a:avLst/>
          </a:prstGeom>
        </p:spPr>
      </p:pic>
      <p:pic>
        <p:nvPicPr>
          <p:cNvPr id="26" name="Picture 25">
            <a:extLst>
              <a:ext uri="{FF2B5EF4-FFF2-40B4-BE49-F238E27FC236}">
                <a16:creationId xmlns:a16="http://schemas.microsoft.com/office/drawing/2014/main" id="{5E7C149E-94DC-413D-8BE3-F993AFBD7200}"/>
              </a:ext>
            </a:extLst>
          </p:cNvPr>
          <p:cNvPicPr>
            <a:picLocks noChangeAspect="1"/>
          </p:cNvPicPr>
          <p:nvPr/>
        </p:nvPicPr>
        <p:blipFill>
          <a:blip r:embed="rId6"/>
          <a:stretch>
            <a:fillRect/>
          </a:stretch>
        </p:blipFill>
        <p:spPr>
          <a:xfrm>
            <a:off x="2638717" y="5831434"/>
            <a:ext cx="914479" cy="960203"/>
          </a:xfrm>
          <a:prstGeom prst="rect">
            <a:avLst/>
          </a:prstGeom>
        </p:spPr>
      </p:pic>
      <p:pic>
        <p:nvPicPr>
          <p:cNvPr id="27" name="Picture 26">
            <a:extLst>
              <a:ext uri="{FF2B5EF4-FFF2-40B4-BE49-F238E27FC236}">
                <a16:creationId xmlns:a16="http://schemas.microsoft.com/office/drawing/2014/main" id="{3E14BE1E-F4A2-472D-A6D3-F11BDE49EB86}"/>
              </a:ext>
            </a:extLst>
          </p:cNvPr>
          <p:cNvPicPr>
            <a:picLocks noChangeAspect="1"/>
          </p:cNvPicPr>
          <p:nvPr/>
        </p:nvPicPr>
        <p:blipFill>
          <a:blip r:embed="rId7"/>
          <a:stretch>
            <a:fillRect/>
          </a:stretch>
        </p:blipFill>
        <p:spPr>
          <a:xfrm>
            <a:off x="3842537" y="5831434"/>
            <a:ext cx="922100" cy="983065"/>
          </a:xfrm>
          <a:prstGeom prst="rect">
            <a:avLst/>
          </a:prstGeom>
        </p:spPr>
      </p:pic>
      <p:pic>
        <p:nvPicPr>
          <p:cNvPr id="28" name="Picture 27">
            <a:extLst>
              <a:ext uri="{FF2B5EF4-FFF2-40B4-BE49-F238E27FC236}">
                <a16:creationId xmlns:a16="http://schemas.microsoft.com/office/drawing/2014/main" id="{55869712-C8C3-4972-BD33-A46C9C669FE7}"/>
              </a:ext>
            </a:extLst>
          </p:cNvPr>
          <p:cNvPicPr>
            <a:picLocks noChangeAspect="1"/>
          </p:cNvPicPr>
          <p:nvPr/>
        </p:nvPicPr>
        <p:blipFill>
          <a:blip r:embed="rId8"/>
          <a:stretch>
            <a:fillRect/>
          </a:stretch>
        </p:blipFill>
        <p:spPr>
          <a:xfrm>
            <a:off x="5053978" y="5831434"/>
            <a:ext cx="967824" cy="952583"/>
          </a:xfrm>
          <a:prstGeom prst="rect">
            <a:avLst/>
          </a:prstGeom>
        </p:spPr>
      </p:pic>
      <p:pic>
        <p:nvPicPr>
          <p:cNvPr id="29" name="Picture 28">
            <a:extLst>
              <a:ext uri="{FF2B5EF4-FFF2-40B4-BE49-F238E27FC236}">
                <a16:creationId xmlns:a16="http://schemas.microsoft.com/office/drawing/2014/main" id="{19C5FC16-8239-46C0-BB73-C5BACA4B928A}"/>
              </a:ext>
            </a:extLst>
          </p:cNvPr>
          <p:cNvPicPr>
            <a:picLocks noChangeAspect="1"/>
          </p:cNvPicPr>
          <p:nvPr/>
        </p:nvPicPr>
        <p:blipFill>
          <a:blip r:embed="rId9"/>
          <a:stretch>
            <a:fillRect/>
          </a:stretch>
        </p:blipFill>
        <p:spPr>
          <a:xfrm>
            <a:off x="6311145" y="5831434"/>
            <a:ext cx="952583" cy="960203"/>
          </a:xfrm>
          <a:prstGeom prst="rect">
            <a:avLst/>
          </a:prstGeom>
        </p:spPr>
      </p:pic>
      <p:sp>
        <p:nvSpPr>
          <p:cNvPr id="30" name="TextBox 29">
            <a:extLst>
              <a:ext uri="{FF2B5EF4-FFF2-40B4-BE49-F238E27FC236}">
                <a16:creationId xmlns:a16="http://schemas.microsoft.com/office/drawing/2014/main" id="{03C48193-EF18-4E23-BBC6-54EB5B4778EF}"/>
              </a:ext>
            </a:extLst>
          </p:cNvPr>
          <p:cNvSpPr txBox="1"/>
          <p:nvPr/>
        </p:nvSpPr>
        <p:spPr>
          <a:xfrm>
            <a:off x="839788" y="1448340"/>
            <a:ext cx="2017155" cy="523220"/>
          </a:xfrm>
          <a:prstGeom prst="rect">
            <a:avLst/>
          </a:prstGeom>
          <a:noFill/>
        </p:spPr>
        <p:txBody>
          <a:bodyPr wrap="none" rtlCol="0">
            <a:spAutoFit/>
          </a:bodyPr>
          <a:lstStyle/>
          <a:p>
            <a:r>
              <a:rPr lang="en-GB" sz="2800" b="1" dirty="0">
                <a:solidFill>
                  <a:srgbClr val="001132"/>
                </a:solidFill>
                <a:latin typeface="Microsoft JhengHei" panose="020B0604030504040204" pitchFamily="34" charset="-120"/>
                <a:ea typeface="Microsoft JhengHei" panose="020B0604030504040204" pitchFamily="34" charset="-120"/>
                <a:cs typeface="Segoe UI Historic" panose="020B0502040204020203" pitchFamily="34" charset="0"/>
              </a:rPr>
              <a:t>Next steps</a:t>
            </a:r>
          </a:p>
        </p:txBody>
      </p:sp>
    </p:spTree>
    <p:extLst>
      <p:ext uri="{BB962C8B-B14F-4D97-AF65-F5344CB8AC3E}">
        <p14:creationId xmlns:p14="http://schemas.microsoft.com/office/powerpoint/2010/main" val="2977264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5DA97391-2B3E-064E-B35A-9CB5CF5B286A}"/>
              </a:ext>
            </a:extLst>
          </p:cNvPr>
          <p:cNvPicPr>
            <a:picLocks noChangeAspect="1"/>
          </p:cNvPicPr>
          <p:nvPr/>
        </p:nvPicPr>
        <p:blipFill>
          <a:blip r:embed="rId2"/>
          <a:stretch>
            <a:fillRect/>
          </a:stretch>
        </p:blipFill>
        <p:spPr>
          <a:xfrm>
            <a:off x="0" y="0"/>
            <a:ext cx="12192000" cy="6858000"/>
          </a:xfrm>
          <a:prstGeom prst="rect">
            <a:avLst/>
          </a:prstGeom>
        </p:spPr>
      </p:pic>
      <p:cxnSp>
        <p:nvCxnSpPr>
          <p:cNvPr id="4" name="Straight Connector 3">
            <a:extLst>
              <a:ext uri="{FF2B5EF4-FFF2-40B4-BE49-F238E27FC236}">
                <a16:creationId xmlns:a16="http://schemas.microsoft.com/office/drawing/2014/main" id="{6F2314CB-C999-D342-AAB6-005BA9003CEF}"/>
              </a:ext>
            </a:extLst>
          </p:cNvPr>
          <p:cNvCxnSpPr>
            <a:cxnSpLocks/>
          </p:cNvCxnSpPr>
          <p:nvPr/>
        </p:nvCxnSpPr>
        <p:spPr>
          <a:xfrm>
            <a:off x="3102082" y="889686"/>
            <a:ext cx="0" cy="5078628"/>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pic>
        <p:nvPicPr>
          <p:cNvPr id="5" name="image5.png" descr="A picture containing drawing, clock&#10;&#10;Description automatically generated">
            <a:extLst>
              <a:ext uri="{FF2B5EF4-FFF2-40B4-BE49-F238E27FC236}">
                <a16:creationId xmlns:a16="http://schemas.microsoft.com/office/drawing/2014/main" id="{54E50885-A5E8-C04C-8271-599B4EFF5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346" y="3085248"/>
            <a:ext cx="1723340" cy="789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picture containing text, clipart&#10;&#10;Description automatically generated">
            <a:extLst>
              <a:ext uri="{FF2B5EF4-FFF2-40B4-BE49-F238E27FC236}">
                <a16:creationId xmlns:a16="http://schemas.microsoft.com/office/drawing/2014/main" id="{7CDED04A-328C-224D-8484-24FD560274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4570" y="1555405"/>
            <a:ext cx="1451128" cy="7637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4" descr="A picture containing logo&#10;&#10;Description automatically generated">
            <a:extLst>
              <a:ext uri="{FF2B5EF4-FFF2-40B4-BE49-F238E27FC236}">
                <a16:creationId xmlns:a16="http://schemas.microsoft.com/office/drawing/2014/main" id="{9C41DA52-D92A-B349-9466-648D2768DA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151" y="1692879"/>
            <a:ext cx="1817729" cy="4888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Text&#10;&#10;Description automatically generated">
            <a:extLst>
              <a:ext uri="{FF2B5EF4-FFF2-40B4-BE49-F238E27FC236}">
                <a16:creationId xmlns:a16="http://schemas.microsoft.com/office/drawing/2014/main" id="{6902F35F-7E08-574C-B419-85C4DE76ED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5939"/>
          <a:stretch>
            <a:fillRect/>
          </a:stretch>
        </p:blipFill>
        <p:spPr bwMode="auto">
          <a:xfrm>
            <a:off x="3589127" y="1437518"/>
            <a:ext cx="1648332" cy="12518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id="{B5E9B5E4-2DF0-764E-83FA-82DABDD629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9127" y="4509560"/>
            <a:ext cx="2459281" cy="4124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 picture containing text, clipart&#10;&#10;Description automatically generated">
            <a:extLst>
              <a:ext uri="{FF2B5EF4-FFF2-40B4-BE49-F238E27FC236}">
                <a16:creationId xmlns:a16="http://schemas.microsoft.com/office/drawing/2014/main" id="{87FE283D-6D09-2345-B1A5-FE3C316F4A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9127" y="3158632"/>
            <a:ext cx="1939930" cy="5380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Logo&#10;&#10;Description automatically generated">
            <a:extLst>
              <a:ext uri="{FF2B5EF4-FFF2-40B4-BE49-F238E27FC236}">
                <a16:creationId xmlns:a16="http://schemas.microsoft.com/office/drawing/2014/main" id="{73FD812F-715A-5840-B525-4752E1460A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0169" y="3220231"/>
            <a:ext cx="1939930" cy="5193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A295797-2D73-4555-81D7-73E5ABFFC313}"/>
              </a:ext>
            </a:extLst>
          </p:cNvPr>
          <p:cNvPicPr>
            <a:picLocks noChangeAspect="1"/>
          </p:cNvPicPr>
          <p:nvPr/>
        </p:nvPicPr>
        <p:blipFill>
          <a:blip r:embed="rId10"/>
          <a:stretch>
            <a:fillRect/>
          </a:stretch>
        </p:blipFill>
        <p:spPr>
          <a:xfrm>
            <a:off x="6587224" y="4127718"/>
            <a:ext cx="1817728" cy="1200132"/>
          </a:xfrm>
          <a:prstGeom prst="rect">
            <a:avLst/>
          </a:prstGeom>
        </p:spPr>
      </p:pic>
    </p:spTree>
    <p:extLst>
      <p:ext uri="{BB962C8B-B14F-4D97-AF65-F5344CB8AC3E}">
        <p14:creationId xmlns:p14="http://schemas.microsoft.com/office/powerpoint/2010/main" val="130569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graphical user interface&#10;&#10;Description automatically generated">
            <a:extLst>
              <a:ext uri="{FF2B5EF4-FFF2-40B4-BE49-F238E27FC236}">
                <a16:creationId xmlns:a16="http://schemas.microsoft.com/office/drawing/2014/main" id="{33E4CD61-75F1-AB43-8774-8102B9D33F1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D593B37-9395-DE4F-89FE-6EA17D5CA3A8}"/>
              </a:ext>
            </a:extLst>
          </p:cNvPr>
          <p:cNvSpPr txBox="1"/>
          <p:nvPr/>
        </p:nvSpPr>
        <p:spPr>
          <a:xfrm>
            <a:off x="725562" y="1987824"/>
            <a:ext cx="2832644" cy="2736134"/>
          </a:xfrm>
          <a:prstGeom prst="rect">
            <a:avLst/>
          </a:prstGeom>
          <a:noFill/>
        </p:spPr>
        <p:txBody>
          <a:bodyPr wrap="square" rtlCol="0">
            <a:spAutoFit/>
          </a:bodyPr>
          <a:lstStyle/>
          <a:p>
            <a:pPr>
              <a:lnSpc>
                <a:spcPct val="108000"/>
              </a:lnSpc>
              <a:spcBef>
                <a:spcPts val="600"/>
              </a:spcBef>
            </a:pPr>
            <a:r>
              <a:rPr lang="en-US" sz="2000" b="1" dirty="0">
                <a:solidFill>
                  <a:srgbClr val="C00000"/>
                </a:solidFill>
              </a:rPr>
              <a:t>Career guidance helps people to manage their life, learning and work. People’s careers develop over the years and so they need access to career guidance throughout life.</a:t>
            </a:r>
          </a:p>
        </p:txBody>
      </p:sp>
      <p:sp>
        <p:nvSpPr>
          <p:cNvPr id="6" name="TextBox 5">
            <a:extLst>
              <a:ext uri="{FF2B5EF4-FFF2-40B4-BE49-F238E27FC236}">
                <a16:creationId xmlns:a16="http://schemas.microsoft.com/office/drawing/2014/main" id="{45972203-AD3E-5145-A1AE-28A5454AA83A}"/>
              </a:ext>
            </a:extLst>
          </p:cNvPr>
          <p:cNvSpPr txBox="1"/>
          <p:nvPr/>
        </p:nvSpPr>
        <p:spPr>
          <a:xfrm>
            <a:off x="4333462" y="1987824"/>
            <a:ext cx="4661451" cy="3158878"/>
          </a:xfrm>
          <a:prstGeom prst="rect">
            <a:avLst/>
          </a:prstGeom>
          <a:noFill/>
        </p:spPr>
        <p:txBody>
          <a:bodyPr wrap="square" rtlCol="0">
            <a:spAutoFit/>
          </a:bodyPr>
          <a:lstStyle/>
          <a:p>
            <a:pPr>
              <a:lnSpc>
                <a:spcPct val="108000"/>
              </a:lnSpc>
              <a:spcBef>
                <a:spcPts val="600"/>
              </a:spcBef>
            </a:pPr>
            <a:r>
              <a:rPr lang="en-US" sz="1600" dirty="0"/>
              <a:t>There is extensive evidence which demonstrates that career guidance is an important part of the education and employment system. Where career guidance is implemented effectively, it supports the efficient functioning of </a:t>
            </a:r>
            <a:r>
              <a:rPr lang="en-GB" sz="1600" dirty="0"/>
              <a:t>labour</a:t>
            </a:r>
            <a:r>
              <a:rPr lang="en-US" sz="1600" dirty="0"/>
              <a:t> markets and skills alignment, bringing economic and social benefits.</a:t>
            </a:r>
          </a:p>
          <a:p>
            <a:pPr>
              <a:lnSpc>
                <a:spcPct val="108000"/>
              </a:lnSpc>
              <a:spcBef>
                <a:spcPts val="600"/>
              </a:spcBef>
            </a:pPr>
            <a:r>
              <a:rPr lang="en-US" sz="1600" dirty="0"/>
              <a:t>We believe that England should develop its existing career guidance system and give its citizens a </a:t>
            </a:r>
            <a:r>
              <a:rPr lang="en-US" sz="1600" b="1" dirty="0"/>
              <a:t>career guidance guarantee</a:t>
            </a:r>
            <a:r>
              <a:rPr lang="en-US" sz="1600" dirty="0"/>
              <a:t>. </a:t>
            </a:r>
          </a:p>
          <a:p>
            <a:pPr>
              <a:lnSpc>
                <a:spcPct val="108000"/>
              </a:lnSpc>
              <a:spcBef>
                <a:spcPts val="600"/>
              </a:spcBef>
            </a:pPr>
            <a:r>
              <a:rPr lang="en-US" sz="1600" dirty="0"/>
              <a:t>Today, we’ll set out what this means and how it could be delivered.   </a:t>
            </a:r>
          </a:p>
        </p:txBody>
      </p:sp>
      <p:cxnSp>
        <p:nvCxnSpPr>
          <p:cNvPr id="8" name="Straight Connector 7">
            <a:extLst>
              <a:ext uri="{FF2B5EF4-FFF2-40B4-BE49-F238E27FC236}">
                <a16:creationId xmlns:a16="http://schemas.microsoft.com/office/drawing/2014/main" id="{CE1D4678-91B1-564C-90CF-9DD1C6D6E114}"/>
              </a:ext>
            </a:extLst>
          </p:cNvPr>
          <p:cNvCxnSpPr>
            <a:cxnSpLocks/>
          </p:cNvCxnSpPr>
          <p:nvPr/>
        </p:nvCxnSpPr>
        <p:spPr>
          <a:xfrm>
            <a:off x="3756991" y="1510747"/>
            <a:ext cx="0" cy="3950939"/>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2064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4CA7CC2C-BE44-C04B-A9B1-37D9D9E4BD19}"/>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D10A4C6-7B84-5542-90AC-63B2E2563D21}"/>
              </a:ext>
            </a:extLst>
          </p:cNvPr>
          <p:cNvPicPr>
            <a:picLocks noChangeAspect="1"/>
          </p:cNvPicPr>
          <p:nvPr/>
        </p:nvPicPr>
        <p:blipFill>
          <a:blip r:embed="rId3"/>
          <a:stretch>
            <a:fillRect/>
          </a:stretch>
        </p:blipFill>
        <p:spPr>
          <a:xfrm>
            <a:off x="644110" y="812248"/>
            <a:ext cx="6273525" cy="724244"/>
          </a:xfrm>
          <a:prstGeom prst="rect">
            <a:avLst/>
          </a:prstGeom>
        </p:spPr>
      </p:pic>
      <p:pic>
        <p:nvPicPr>
          <p:cNvPr id="18" name="Picture 17">
            <a:extLst>
              <a:ext uri="{FF2B5EF4-FFF2-40B4-BE49-F238E27FC236}">
                <a16:creationId xmlns:a16="http://schemas.microsoft.com/office/drawing/2014/main" id="{F0A5C156-8F1D-2D41-8E32-1362774B4B15}"/>
              </a:ext>
            </a:extLst>
          </p:cNvPr>
          <p:cNvPicPr>
            <a:picLocks noChangeAspect="1"/>
          </p:cNvPicPr>
          <p:nvPr/>
        </p:nvPicPr>
        <p:blipFill>
          <a:blip r:embed="rId4"/>
          <a:stretch>
            <a:fillRect/>
          </a:stretch>
        </p:blipFill>
        <p:spPr>
          <a:xfrm>
            <a:off x="480436" y="1708817"/>
            <a:ext cx="4571163" cy="1260000"/>
          </a:xfrm>
          <a:prstGeom prst="rect">
            <a:avLst/>
          </a:prstGeom>
        </p:spPr>
      </p:pic>
      <p:pic>
        <p:nvPicPr>
          <p:cNvPr id="20" name="Picture 19">
            <a:extLst>
              <a:ext uri="{FF2B5EF4-FFF2-40B4-BE49-F238E27FC236}">
                <a16:creationId xmlns:a16="http://schemas.microsoft.com/office/drawing/2014/main" id="{ED984233-63A1-084A-BACC-6F746260891C}"/>
              </a:ext>
            </a:extLst>
          </p:cNvPr>
          <p:cNvPicPr>
            <a:picLocks noChangeAspect="1"/>
          </p:cNvPicPr>
          <p:nvPr/>
        </p:nvPicPr>
        <p:blipFill>
          <a:blip r:embed="rId5"/>
          <a:stretch>
            <a:fillRect/>
          </a:stretch>
        </p:blipFill>
        <p:spPr>
          <a:xfrm>
            <a:off x="5137617" y="1648960"/>
            <a:ext cx="4571163" cy="1260000"/>
          </a:xfrm>
          <a:prstGeom prst="rect">
            <a:avLst/>
          </a:prstGeom>
        </p:spPr>
      </p:pic>
      <p:pic>
        <p:nvPicPr>
          <p:cNvPr id="22" name="Picture 21">
            <a:extLst>
              <a:ext uri="{FF2B5EF4-FFF2-40B4-BE49-F238E27FC236}">
                <a16:creationId xmlns:a16="http://schemas.microsoft.com/office/drawing/2014/main" id="{2F2DCB53-C75D-1D44-9E0E-693A59AFED5A}"/>
              </a:ext>
            </a:extLst>
          </p:cNvPr>
          <p:cNvPicPr>
            <a:picLocks noChangeAspect="1"/>
          </p:cNvPicPr>
          <p:nvPr/>
        </p:nvPicPr>
        <p:blipFill>
          <a:blip r:embed="rId6"/>
          <a:stretch>
            <a:fillRect/>
          </a:stretch>
        </p:blipFill>
        <p:spPr>
          <a:xfrm>
            <a:off x="480436" y="2989674"/>
            <a:ext cx="4571163" cy="1260000"/>
          </a:xfrm>
          <a:prstGeom prst="rect">
            <a:avLst/>
          </a:prstGeom>
        </p:spPr>
      </p:pic>
      <p:pic>
        <p:nvPicPr>
          <p:cNvPr id="24" name="Picture 23">
            <a:extLst>
              <a:ext uri="{FF2B5EF4-FFF2-40B4-BE49-F238E27FC236}">
                <a16:creationId xmlns:a16="http://schemas.microsoft.com/office/drawing/2014/main" id="{E0B06174-9FD6-1A4F-910B-0271BFDB9AA3}"/>
              </a:ext>
            </a:extLst>
          </p:cNvPr>
          <p:cNvPicPr>
            <a:picLocks noChangeAspect="1"/>
          </p:cNvPicPr>
          <p:nvPr/>
        </p:nvPicPr>
        <p:blipFill>
          <a:blip r:embed="rId7"/>
          <a:stretch>
            <a:fillRect/>
          </a:stretch>
        </p:blipFill>
        <p:spPr>
          <a:xfrm>
            <a:off x="5137617" y="2994030"/>
            <a:ext cx="4571163" cy="1260000"/>
          </a:xfrm>
          <a:prstGeom prst="rect">
            <a:avLst/>
          </a:prstGeom>
        </p:spPr>
      </p:pic>
      <p:pic>
        <p:nvPicPr>
          <p:cNvPr id="26" name="Picture 25">
            <a:extLst>
              <a:ext uri="{FF2B5EF4-FFF2-40B4-BE49-F238E27FC236}">
                <a16:creationId xmlns:a16="http://schemas.microsoft.com/office/drawing/2014/main" id="{CDC8152B-8A6B-1240-8A4D-D7E0E2A5357D}"/>
              </a:ext>
            </a:extLst>
          </p:cNvPr>
          <p:cNvPicPr>
            <a:picLocks noChangeAspect="1"/>
          </p:cNvPicPr>
          <p:nvPr/>
        </p:nvPicPr>
        <p:blipFill>
          <a:blip r:embed="rId8"/>
          <a:stretch>
            <a:fillRect/>
          </a:stretch>
        </p:blipFill>
        <p:spPr>
          <a:xfrm>
            <a:off x="480436" y="4280259"/>
            <a:ext cx="4571163" cy="1260000"/>
          </a:xfrm>
          <a:prstGeom prst="rect">
            <a:avLst/>
          </a:prstGeom>
        </p:spPr>
      </p:pic>
      <p:pic>
        <p:nvPicPr>
          <p:cNvPr id="28" name="Picture 27">
            <a:extLst>
              <a:ext uri="{FF2B5EF4-FFF2-40B4-BE49-F238E27FC236}">
                <a16:creationId xmlns:a16="http://schemas.microsoft.com/office/drawing/2014/main" id="{FB48BB1F-749A-4A46-B46A-897FA391CB0B}"/>
              </a:ext>
            </a:extLst>
          </p:cNvPr>
          <p:cNvPicPr>
            <a:picLocks noChangeAspect="1"/>
          </p:cNvPicPr>
          <p:nvPr/>
        </p:nvPicPr>
        <p:blipFill>
          <a:blip r:embed="rId9"/>
          <a:stretch>
            <a:fillRect/>
          </a:stretch>
        </p:blipFill>
        <p:spPr>
          <a:xfrm>
            <a:off x="5137617" y="4265880"/>
            <a:ext cx="4571163" cy="1260000"/>
          </a:xfrm>
          <a:prstGeom prst="rect">
            <a:avLst/>
          </a:prstGeom>
        </p:spPr>
      </p:pic>
    </p:spTree>
    <p:extLst>
      <p:ext uri="{BB962C8B-B14F-4D97-AF65-F5344CB8AC3E}">
        <p14:creationId xmlns:p14="http://schemas.microsoft.com/office/powerpoint/2010/main" val="397762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C5F9F42F-AFDF-0145-BA12-37AFEA1EEB26}"/>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11">
            <a:extLst>
              <a:ext uri="{FF2B5EF4-FFF2-40B4-BE49-F238E27FC236}">
                <a16:creationId xmlns:a16="http://schemas.microsoft.com/office/drawing/2014/main" id="{C0E4DE0C-1C4C-B84A-8BAD-C2BC9F3BDD9B}"/>
              </a:ext>
            </a:extLst>
          </p:cNvPr>
          <p:cNvSpPr txBox="1">
            <a:spLocks/>
          </p:cNvSpPr>
          <p:nvPr/>
        </p:nvSpPr>
        <p:spPr>
          <a:xfrm>
            <a:off x="839788" y="2299006"/>
            <a:ext cx="3979347" cy="505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The issue</a:t>
            </a:r>
            <a:endParaRPr lang="en-GB" sz="2400" dirty="0">
              <a:solidFill>
                <a:srgbClr val="C00000"/>
              </a:solidFill>
            </a:endParaRPr>
          </a:p>
        </p:txBody>
      </p:sp>
      <p:sp>
        <p:nvSpPr>
          <p:cNvPr id="9" name="Text Placeholder 13">
            <a:extLst>
              <a:ext uri="{FF2B5EF4-FFF2-40B4-BE49-F238E27FC236}">
                <a16:creationId xmlns:a16="http://schemas.microsoft.com/office/drawing/2014/main" id="{23A7D052-616E-054C-AD11-3F2EA9B7E9BE}"/>
              </a:ext>
            </a:extLst>
          </p:cNvPr>
          <p:cNvSpPr txBox="1">
            <a:spLocks/>
          </p:cNvSpPr>
          <p:nvPr/>
        </p:nvSpPr>
        <p:spPr>
          <a:xfrm>
            <a:off x="5196011" y="2249578"/>
            <a:ext cx="4145697" cy="505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What is needed?</a:t>
            </a:r>
            <a:endParaRPr lang="en-GB" sz="2400" dirty="0">
              <a:solidFill>
                <a:srgbClr val="C00000"/>
              </a:solidFill>
            </a:endParaRPr>
          </a:p>
        </p:txBody>
      </p:sp>
      <p:cxnSp>
        <p:nvCxnSpPr>
          <p:cNvPr id="12" name="Straight Connector 11">
            <a:extLst>
              <a:ext uri="{FF2B5EF4-FFF2-40B4-BE49-F238E27FC236}">
                <a16:creationId xmlns:a16="http://schemas.microsoft.com/office/drawing/2014/main" id="{6FA47236-27A3-7742-AF99-31288E38FC1B}"/>
              </a:ext>
            </a:extLst>
          </p:cNvPr>
          <p:cNvCxnSpPr/>
          <p:nvPr/>
        </p:nvCxnSpPr>
        <p:spPr>
          <a:xfrm>
            <a:off x="939114" y="2026508"/>
            <a:ext cx="815545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B2BBA4F4-FEBB-EF44-B4B4-41E00E79782F}"/>
              </a:ext>
            </a:extLst>
          </p:cNvPr>
          <p:cNvPicPr>
            <a:picLocks noChangeAspect="1"/>
          </p:cNvPicPr>
          <p:nvPr/>
        </p:nvPicPr>
        <p:blipFill>
          <a:blip r:embed="rId3"/>
          <a:stretch>
            <a:fillRect/>
          </a:stretch>
        </p:blipFill>
        <p:spPr>
          <a:xfrm>
            <a:off x="839788" y="531731"/>
            <a:ext cx="4571163" cy="1260000"/>
          </a:xfrm>
          <a:prstGeom prst="rect">
            <a:avLst/>
          </a:prstGeom>
        </p:spPr>
      </p:pic>
      <p:sp>
        <p:nvSpPr>
          <p:cNvPr id="11" name="Content Placeholder 12">
            <a:extLst>
              <a:ext uri="{FF2B5EF4-FFF2-40B4-BE49-F238E27FC236}">
                <a16:creationId xmlns:a16="http://schemas.microsoft.com/office/drawing/2014/main" id="{9BD4DE3D-961E-4B0B-948F-E707604E5161}"/>
              </a:ext>
            </a:extLst>
          </p:cNvPr>
          <p:cNvSpPr txBox="1">
            <a:spLocks/>
          </p:cNvSpPr>
          <p:nvPr/>
        </p:nvSpPr>
        <p:spPr>
          <a:xfrm>
            <a:off x="939114" y="2838710"/>
            <a:ext cx="3979347" cy="3335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The economy needs a strong link between education and employment. </a:t>
            </a:r>
          </a:p>
          <a:p>
            <a:r>
              <a:rPr lang="en-US" sz="1600" dirty="0"/>
              <a:t>Working people also need career development and support for career change to underpin a dynamic </a:t>
            </a:r>
            <a:r>
              <a:rPr lang="en-GB" sz="1600" dirty="0"/>
              <a:t>labour</a:t>
            </a:r>
            <a:r>
              <a:rPr lang="en-US" sz="1600" dirty="0"/>
              <a:t> market. </a:t>
            </a:r>
          </a:p>
          <a:p>
            <a:r>
              <a:rPr lang="en-US" sz="1600" dirty="0"/>
              <a:t>At present, support for career development is fragmented and unclear. </a:t>
            </a:r>
            <a:endParaRPr lang="en-GB" sz="1600" dirty="0"/>
          </a:p>
        </p:txBody>
      </p:sp>
      <p:sp>
        <p:nvSpPr>
          <p:cNvPr id="13" name="Content Placeholder 14">
            <a:extLst>
              <a:ext uri="{FF2B5EF4-FFF2-40B4-BE49-F238E27FC236}">
                <a16:creationId xmlns:a16="http://schemas.microsoft.com/office/drawing/2014/main" id="{EF2E2E35-CF62-41E6-A9C9-E4C398E2EE9F}"/>
              </a:ext>
            </a:extLst>
          </p:cNvPr>
          <p:cNvSpPr txBox="1">
            <a:spLocks/>
          </p:cNvSpPr>
          <p:nvPr/>
        </p:nvSpPr>
        <p:spPr>
          <a:xfrm>
            <a:off x="5196011" y="2838710"/>
            <a:ext cx="4145697" cy="3335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 national lifelong strategy for career guidance involving employers, education providers and careers professionals. </a:t>
            </a:r>
          </a:p>
          <a:p>
            <a:r>
              <a:rPr lang="en-US" sz="1600" dirty="0"/>
              <a:t>A clearer and more coherent system capable of guaranteeing access to career guidance for the population. </a:t>
            </a:r>
          </a:p>
          <a:p>
            <a:r>
              <a:rPr lang="en-US" sz="1600" dirty="0"/>
              <a:t>A recognition that career guidance needs to be guaranteed for people in work as well as those in education. </a:t>
            </a:r>
            <a:endParaRPr lang="en-GB" sz="1600" dirty="0"/>
          </a:p>
        </p:txBody>
      </p:sp>
    </p:spTree>
    <p:extLst>
      <p:ext uri="{BB962C8B-B14F-4D97-AF65-F5344CB8AC3E}">
        <p14:creationId xmlns:p14="http://schemas.microsoft.com/office/powerpoint/2010/main" val="186150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C5F9F42F-AFDF-0145-BA12-37AFEA1EEB26}"/>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 Placeholder 11">
            <a:extLst>
              <a:ext uri="{FF2B5EF4-FFF2-40B4-BE49-F238E27FC236}">
                <a16:creationId xmlns:a16="http://schemas.microsoft.com/office/drawing/2014/main" id="{B54E21A1-D5D4-7845-8D9A-D3D87BE6874D}"/>
              </a:ext>
            </a:extLst>
          </p:cNvPr>
          <p:cNvSpPr txBox="1">
            <a:spLocks/>
          </p:cNvSpPr>
          <p:nvPr/>
        </p:nvSpPr>
        <p:spPr>
          <a:xfrm>
            <a:off x="839788" y="2299006"/>
            <a:ext cx="3979347" cy="505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The issue</a:t>
            </a:r>
            <a:endParaRPr lang="en-GB" sz="2400" dirty="0">
              <a:solidFill>
                <a:srgbClr val="C00000"/>
              </a:solidFill>
            </a:endParaRPr>
          </a:p>
        </p:txBody>
      </p:sp>
      <p:sp>
        <p:nvSpPr>
          <p:cNvPr id="12" name="Text Placeholder 13">
            <a:extLst>
              <a:ext uri="{FF2B5EF4-FFF2-40B4-BE49-F238E27FC236}">
                <a16:creationId xmlns:a16="http://schemas.microsoft.com/office/drawing/2014/main" id="{47017B26-123E-8240-9AC4-8E52AB8E0572}"/>
              </a:ext>
            </a:extLst>
          </p:cNvPr>
          <p:cNvSpPr txBox="1">
            <a:spLocks/>
          </p:cNvSpPr>
          <p:nvPr/>
        </p:nvSpPr>
        <p:spPr>
          <a:xfrm>
            <a:off x="5196011" y="2249578"/>
            <a:ext cx="4145697" cy="505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What is needed?</a:t>
            </a:r>
            <a:endParaRPr lang="en-GB" sz="2400" dirty="0">
              <a:solidFill>
                <a:srgbClr val="C00000"/>
              </a:solidFill>
            </a:endParaRPr>
          </a:p>
        </p:txBody>
      </p:sp>
      <p:cxnSp>
        <p:nvCxnSpPr>
          <p:cNvPr id="14" name="Straight Connector 13">
            <a:extLst>
              <a:ext uri="{FF2B5EF4-FFF2-40B4-BE49-F238E27FC236}">
                <a16:creationId xmlns:a16="http://schemas.microsoft.com/office/drawing/2014/main" id="{D513BCE8-387B-D74D-B42C-766CF9C13579}"/>
              </a:ext>
            </a:extLst>
          </p:cNvPr>
          <p:cNvCxnSpPr/>
          <p:nvPr/>
        </p:nvCxnSpPr>
        <p:spPr>
          <a:xfrm>
            <a:off x="939114" y="2026508"/>
            <a:ext cx="815545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B95A91B-1CFD-6745-B017-497815ACC891}"/>
              </a:ext>
            </a:extLst>
          </p:cNvPr>
          <p:cNvPicPr>
            <a:picLocks noChangeAspect="1"/>
          </p:cNvPicPr>
          <p:nvPr/>
        </p:nvPicPr>
        <p:blipFill>
          <a:blip r:embed="rId3"/>
          <a:stretch>
            <a:fillRect/>
          </a:stretch>
        </p:blipFill>
        <p:spPr>
          <a:xfrm>
            <a:off x="713898" y="470075"/>
            <a:ext cx="4571163" cy="1260000"/>
          </a:xfrm>
          <a:prstGeom prst="rect">
            <a:avLst/>
          </a:prstGeom>
        </p:spPr>
      </p:pic>
      <p:sp>
        <p:nvSpPr>
          <p:cNvPr id="9" name="Content Placeholder 12">
            <a:extLst>
              <a:ext uri="{FF2B5EF4-FFF2-40B4-BE49-F238E27FC236}">
                <a16:creationId xmlns:a16="http://schemas.microsoft.com/office/drawing/2014/main" id="{2F8D4EA4-AD0D-4C47-88C2-98A6B8D61CF0}"/>
              </a:ext>
            </a:extLst>
          </p:cNvPr>
          <p:cNvSpPr txBox="1">
            <a:spLocks/>
          </p:cNvSpPr>
          <p:nvPr/>
        </p:nvSpPr>
        <p:spPr>
          <a:xfrm>
            <a:off x="839788" y="2838710"/>
            <a:ext cx="3979347" cy="3335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The Gatsby Benchmarks provide a useful framework for careers provision in schools and colleges.</a:t>
            </a:r>
          </a:p>
          <a:p>
            <a:r>
              <a:rPr lang="en-US" sz="1600" dirty="0"/>
              <a:t>However, we are still a long way from all schools and colleges meeting all the Benchmarks.</a:t>
            </a:r>
            <a:endParaRPr lang="en-GB" sz="1600" dirty="0"/>
          </a:p>
        </p:txBody>
      </p:sp>
      <p:sp>
        <p:nvSpPr>
          <p:cNvPr id="16" name="Content Placeholder 14">
            <a:extLst>
              <a:ext uri="{FF2B5EF4-FFF2-40B4-BE49-F238E27FC236}">
                <a16:creationId xmlns:a16="http://schemas.microsoft.com/office/drawing/2014/main" id="{436066AC-6C2C-431B-BBD3-8F7586B2CA83}"/>
              </a:ext>
            </a:extLst>
          </p:cNvPr>
          <p:cNvSpPr txBox="1">
            <a:spLocks/>
          </p:cNvSpPr>
          <p:nvPr/>
        </p:nvSpPr>
        <p:spPr>
          <a:xfrm>
            <a:off x="5348411" y="2991110"/>
            <a:ext cx="4145697" cy="3335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Funding and protected time for ‘careers catchup’ after 18 months of disruption, especially for years 11 and 13.</a:t>
            </a:r>
          </a:p>
          <a:p>
            <a:r>
              <a:rPr lang="en-US" sz="1600" dirty="0"/>
              <a:t>A trained careers leader in every school and college.</a:t>
            </a:r>
          </a:p>
          <a:p>
            <a:r>
              <a:rPr lang="en-US" sz="1600" dirty="0"/>
              <a:t>All schools and colleges to be in a career hub.</a:t>
            </a:r>
          </a:p>
          <a:p>
            <a:r>
              <a:rPr lang="en-US" sz="1600" dirty="0"/>
              <a:t>Funding for personal guidance for all students.  </a:t>
            </a:r>
            <a:endParaRPr lang="en-GB" sz="1600" dirty="0"/>
          </a:p>
        </p:txBody>
      </p:sp>
    </p:spTree>
    <p:extLst>
      <p:ext uri="{BB962C8B-B14F-4D97-AF65-F5344CB8AC3E}">
        <p14:creationId xmlns:p14="http://schemas.microsoft.com/office/powerpoint/2010/main" val="3273733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C5F9F42F-AFDF-0145-BA12-37AFEA1EEB26}"/>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 Placeholder 11">
            <a:extLst>
              <a:ext uri="{FF2B5EF4-FFF2-40B4-BE49-F238E27FC236}">
                <a16:creationId xmlns:a16="http://schemas.microsoft.com/office/drawing/2014/main" id="{B54E21A1-D5D4-7845-8D9A-D3D87BE6874D}"/>
              </a:ext>
            </a:extLst>
          </p:cNvPr>
          <p:cNvSpPr txBox="1">
            <a:spLocks/>
          </p:cNvSpPr>
          <p:nvPr/>
        </p:nvSpPr>
        <p:spPr>
          <a:xfrm>
            <a:off x="839788" y="2299006"/>
            <a:ext cx="3979347" cy="505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The issue</a:t>
            </a:r>
            <a:endParaRPr lang="en-GB" sz="2400" dirty="0">
              <a:solidFill>
                <a:srgbClr val="C00000"/>
              </a:solidFill>
            </a:endParaRPr>
          </a:p>
        </p:txBody>
      </p:sp>
      <p:sp>
        <p:nvSpPr>
          <p:cNvPr id="11" name="Content Placeholder 12">
            <a:extLst>
              <a:ext uri="{FF2B5EF4-FFF2-40B4-BE49-F238E27FC236}">
                <a16:creationId xmlns:a16="http://schemas.microsoft.com/office/drawing/2014/main" id="{50D0F9A2-3167-B142-86CC-B6424E6FAB40}"/>
              </a:ext>
            </a:extLst>
          </p:cNvPr>
          <p:cNvSpPr txBox="1">
            <a:spLocks/>
          </p:cNvSpPr>
          <p:nvPr/>
        </p:nvSpPr>
        <p:spPr>
          <a:xfrm>
            <a:off x="839788" y="2838710"/>
            <a:ext cx="3979347" cy="3335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Youth unemployment is growing. </a:t>
            </a:r>
          </a:p>
          <a:p>
            <a:r>
              <a:rPr lang="en-US" sz="1600" dirty="0"/>
              <a:t>Most careers support is available to young people through education, making it difficult for other young people to access help. </a:t>
            </a:r>
          </a:p>
          <a:p>
            <a:r>
              <a:rPr lang="en-US" sz="1600" dirty="0"/>
              <a:t>Support for young people who are NEET is fragmented and difficult to access.</a:t>
            </a:r>
            <a:endParaRPr lang="en-GB" sz="1600" dirty="0"/>
          </a:p>
        </p:txBody>
      </p:sp>
      <p:sp>
        <p:nvSpPr>
          <p:cNvPr id="12" name="Text Placeholder 13">
            <a:extLst>
              <a:ext uri="{FF2B5EF4-FFF2-40B4-BE49-F238E27FC236}">
                <a16:creationId xmlns:a16="http://schemas.microsoft.com/office/drawing/2014/main" id="{47017B26-123E-8240-9AC4-8E52AB8E0572}"/>
              </a:ext>
            </a:extLst>
          </p:cNvPr>
          <p:cNvSpPr txBox="1">
            <a:spLocks/>
          </p:cNvSpPr>
          <p:nvPr/>
        </p:nvSpPr>
        <p:spPr>
          <a:xfrm>
            <a:off x="5196011" y="2249578"/>
            <a:ext cx="4145697" cy="505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What is needed?</a:t>
            </a:r>
            <a:endParaRPr lang="en-GB" sz="2400" dirty="0">
              <a:solidFill>
                <a:srgbClr val="C00000"/>
              </a:solidFill>
            </a:endParaRPr>
          </a:p>
        </p:txBody>
      </p:sp>
      <p:sp>
        <p:nvSpPr>
          <p:cNvPr id="13" name="Content Placeholder 14">
            <a:extLst>
              <a:ext uri="{FF2B5EF4-FFF2-40B4-BE49-F238E27FC236}">
                <a16:creationId xmlns:a16="http://schemas.microsoft.com/office/drawing/2014/main" id="{74F1C604-7C94-E946-B682-7074DAF9D613}"/>
              </a:ext>
            </a:extLst>
          </p:cNvPr>
          <p:cNvSpPr txBox="1">
            <a:spLocks/>
          </p:cNvSpPr>
          <p:nvPr/>
        </p:nvSpPr>
        <p:spPr>
          <a:xfrm>
            <a:off x="5196011" y="2838710"/>
            <a:ext cx="4145697" cy="3335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An entitlement to career guidance for all young people.</a:t>
            </a:r>
          </a:p>
          <a:p>
            <a:r>
              <a:rPr lang="en-US" sz="1600" dirty="0"/>
              <a:t>Funding for local authorities and the National Careers Service to support NEET young people.</a:t>
            </a:r>
          </a:p>
          <a:p>
            <a:r>
              <a:rPr lang="en-US" sz="1600" dirty="0"/>
              <a:t>The integration of career guidance into all DWP youth programmes. </a:t>
            </a:r>
          </a:p>
          <a:p>
            <a:r>
              <a:rPr lang="en-US" sz="1600" dirty="0"/>
              <a:t>The extension of current youth careers and employment programmes to (at least) the end of 2022. </a:t>
            </a:r>
            <a:endParaRPr lang="en-GB" sz="1600" dirty="0"/>
          </a:p>
        </p:txBody>
      </p:sp>
      <p:cxnSp>
        <p:nvCxnSpPr>
          <p:cNvPr id="14" name="Straight Connector 13">
            <a:extLst>
              <a:ext uri="{FF2B5EF4-FFF2-40B4-BE49-F238E27FC236}">
                <a16:creationId xmlns:a16="http://schemas.microsoft.com/office/drawing/2014/main" id="{DB922D28-B36B-7041-8D7B-5CC94D40932D}"/>
              </a:ext>
            </a:extLst>
          </p:cNvPr>
          <p:cNvCxnSpPr/>
          <p:nvPr/>
        </p:nvCxnSpPr>
        <p:spPr>
          <a:xfrm>
            <a:off x="939114" y="2026508"/>
            <a:ext cx="815545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62834A3-8228-774A-9FAC-67EF46D82329}"/>
              </a:ext>
            </a:extLst>
          </p:cNvPr>
          <p:cNvPicPr>
            <a:picLocks noChangeAspect="1"/>
          </p:cNvPicPr>
          <p:nvPr/>
        </p:nvPicPr>
        <p:blipFill>
          <a:blip r:embed="rId3"/>
          <a:stretch>
            <a:fillRect/>
          </a:stretch>
        </p:blipFill>
        <p:spPr>
          <a:xfrm>
            <a:off x="778003" y="494789"/>
            <a:ext cx="4571163" cy="1260000"/>
          </a:xfrm>
          <a:prstGeom prst="rect">
            <a:avLst/>
          </a:prstGeom>
        </p:spPr>
      </p:pic>
    </p:spTree>
    <p:extLst>
      <p:ext uri="{BB962C8B-B14F-4D97-AF65-F5344CB8AC3E}">
        <p14:creationId xmlns:p14="http://schemas.microsoft.com/office/powerpoint/2010/main" val="25203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C5F9F42F-AFDF-0145-BA12-37AFEA1EEB26}"/>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 Placeholder 11">
            <a:extLst>
              <a:ext uri="{FF2B5EF4-FFF2-40B4-BE49-F238E27FC236}">
                <a16:creationId xmlns:a16="http://schemas.microsoft.com/office/drawing/2014/main" id="{B54E21A1-D5D4-7845-8D9A-D3D87BE6874D}"/>
              </a:ext>
            </a:extLst>
          </p:cNvPr>
          <p:cNvSpPr txBox="1">
            <a:spLocks/>
          </p:cNvSpPr>
          <p:nvPr/>
        </p:nvSpPr>
        <p:spPr>
          <a:xfrm>
            <a:off x="839788" y="2299006"/>
            <a:ext cx="3979347" cy="505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The issue</a:t>
            </a:r>
            <a:endParaRPr lang="en-GB" sz="2400" dirty="0">
              <a:solidFill>
                <a:srgbClr val="C00000"/>
              </a:solidFill>
            </a:endParaRPr>
          </a:p>
        </p:txBody>
      </p:sp>
      <p:sp>
        <p:nvSpPr>
          <p:cNvPr id="11" name="Content Placeholder 12">
            <a:extLst>
              <a:ext uri="{FF2B5EF4-FFF2-40B4-BE49-F238E27FC236}">
                <a16:creationId xmlns:a16="http://schemas.microsoft.com/office/drawing/2014/main" id="{50D0F9A2-3167-B142-86CC-B6424E6FAB40}"/>
              </a:ext>
            </a:extLst>
          </p:cNvPr>
          <p:cNvSpPr txBox="1">
            <a:spLocks/>
          </p:cNvSpPr>
          <p:nvPr/>
        </p:nvSpPr>
        <p:spPr>
          <a:xfrm>
            <a:off x="839788" y="2838710"/>
            <a:ext cx="3979347" cy="333522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The graduate job market is always competitive and filled with inequalities, which makes ‘success for all’ an ongoing challenge.</a:t>
            </a:r>
          </a:p>
          <a:p>
            <a:r>
              <a:rPr lang="en-US" sz="1600" dirty="0"/>
              <a:t>Post-Covid19, graduates face even more challenges, which could mean graduate level skills and potential are lost to the economy.</a:t>
            </a:r>
            <a:endParaRPr lang="en-GB" sz="1600" dirty="0"/>
          </a:p>
          <a:p>
            <a:r>
              <a:rPr lang="en-US" sz="1600" dirty="0"/>
              <a:t>Once graduates have left higher education it is unclear where career support should be accessed</a:t>
            </a:r>
          </a:p>
          <a:p>
            <a:r>
              <a:rPr lang="en-US" sz="1600" dirty="0"/>
              <a:t>Graduate-specific careers support is not widely recognised in the government’s investment in careers advice nationally. </a:t>
            </a:r>
          </a:p>
        </p:txBody>
      </p:sp>
      <p:sp>
        <p:nvSpPr>
          <p:cNvPr id="12" name="Text Placeholder 13">
            <a:extLst>
              <a:ext uri="{FF2B5EF4-FFF2-40B4-BE49-F238E27FC236}">
                <a16:creationId xmlns:a16="http://schemas.microsoft.com/office/drawing/2014/main" id="{47017B26-123E-8240-9AC4-8E52AB8E0572}"/>
              </a:ext>
            </a:extLst>
          </p:cNvPr>
          <p:cNvSpPr txBox="1">
            <a:spLocks/>
          </p:cNvSpPr>
          <p:nvPr/>
        </p:nvSpPr>
        <p:spPr>
          <a:xfrm>
            <a:off x="5196011" y="2249578"/>
            <a:ext cx="4145697" cy="505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What is needed?</a:t>
            </a:r>
            <a:endParaRPr lang="en-GB" sz="2400" dirty="0">
              <a:solidFill>
                <a:srgbClr val="C00000"/>
              </a:solidFill>
            </a:endParaRPr>
          </a:p>
        </p:txBody>
      </p:sp>
      <p:sp>
        <p:nvSpPr>
          <p:cNvPr id="13" name="Content Placeholder 14">
            <a:extLst>
              <a:ext uri="{FF2B5EF4-FFF2-40B4-BE49-F238E27FC236}">
                <a16:creationId xmlns:a16="http://schemas.microsoft.com/office/drawing/2014/main" id="{74F1C604-7C94-E946-B682-7074DAF9D613}"/>
              </a:ext>
            </a:extLst>
          </p:cNvPr>
          <p:cNvSpPr txBox="1">
            <a:spLocks/>
          </p:cNvSpPr>
          <p:nvPr/>
        </p:nvSpPr>
        <p:spPr>
          <a:xfrm>
            <a:off x="5196011" y="2838710"/>
            <a:ext cx="4145697" cy="3335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Funding the Higher Education sector to support them to level up outcomes for graduates from disadvantaged backgrounds. </a:t>
            </a:r>
          </a:p>
          <a:p>
            <a:r>
              <a:rPr lang="en-US" sz="1600" dirty="0"/>
              <a:t>Funding to support SMEs to recruit graduates.</a:t>
            </a:r>
          </a:p>
          <a:p>
            <a:r>
              <a:rPr lang="en-US" sz="1600" dirty="0"/>
              <a:t>A clearer and more coherent national system capable of guaranteeing access to career guidance for graduates. </a:t>
            </a:r>
          </a:p>
          <a:p>
            <a:r>
              <a:rPr lang="en-US" sz="1600" dirty="0"/>
              <a:t>Increase and promote the professional, expert careers support available to graduates from the higher education sector.</a:t>
            </a:r>
          </a:p>
        </p:txBody>
      </p:sp>
      <p:cxnSp>
        <p:nvCxnSpPr>
          <p:cNvPr id="9" name="Straight Connector 8">
            <a:extLst>
              <a:ext uri="{FF2B5EF4-FFF2-40B4-BE49-F238E27FC236}">
                <a16:creationId xmlns:a16="http://schemas.microsoft.com/office/drawing/2014/main" id="{CC6453AC-E056-8446-B3FD-D1050F86A6DF}"/>
              </a:ext>
            </a:extLst>
          </p:cNvPr>
          <p:cNvCxnSpPr/>
          <p:nvPr/>
        </p:nvCxnSpPr>
        <p:spPr>
          <a:xfrm>
            <a:off x="939114" y="2026508"/>
            <a:ext cx="815545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B5F93EE-5FA7-B540-A079-7FD03BE2E547}"/>
              </a:ext>
            </a:extLst>
          </p:cNvPr>
          <p:cNvPicPr>
            <a:picLocks noChangeAspect="1"/>
          </p:cNvPicPr>
          <p:nvPr/>
        </p:nvPicPr>
        <p:blipFill>
          <a:blip r:embed="rId3"/>
          <a:stretch>
            <a:fillRect/>
          </a:stretch>
        </p:blipFill>
        <p:spPr>
          <a:xfrm>
            <a:off x="778003" y="470075"/>
            <a:ext cx="4571163" cy="1260000"/>
          </a:xfrm>
          <a:prstGeom prst="rect">
            <a:avLst/>
          </a:prstGeom>
        </p:spPr>
      </p:pic>
    </p:spTree>
    <p:extLst>
      <p:ext uri="{BB962C8B-B14F-4D97-AF65-F5344CB8AC3E}">
        <p14:creationId xmlns:p14="http://schemas.microsoft.com/office/powerpoint/2010/main" val="114916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C5F9F42F-AFDF-0145-BA12-37AFEA1EEB26}"/>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 Placeholder 11">
            <a:extLst>
              <a:ext uri="{FF2B5EF4-FFF2-40B4-BE49-F238E27FC236}">
                <a16:creationId xmlns:a16="http://schemas.microsoft.com/office/drawing/2014/main" id="{B54E21A1-D5D4-7845-8D9A-D3D87BE6874D}"/>
              </a:ext>
            </a:extLst>
          </p:cNvPr>
          <p:cNvSpPr txBox="1">
            <a:spLocks/>
          </p:cNvSpPr>
          <p:nvPr/>
        </p:nvSpPr>
        <p:spPr>
          <a:xfrm>
            <a:off x="839788" y="2299006"/>
            <a:ext cx="3979347" cy="505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The issue</a:t>
            </a:r>
            <a:endParaRPr lang="en-GB" sz="2400" dirty="0">
              <a:solidFill>
                <a:srgbClr val="C00000"/>
              </a:solidFill>
            </a:endParaRPr>
          </a:p>
        </p:txBody>
      </p:sp>
      <p:sp>
        <p:nvSpPr>
          <p:cNvPr id="11" name="Content Placeholder 12">
            <a:extLst>
              <a:ext uri="{FF2B5EF4-FFF2-40B4-BE49-F238E27FC236}">
                <a16:creationId xmlns:a16="http://schemas.microsoft.com/office/drawing/2014/main" id="{50D0F9A2-3167-B142-86CC-B6424E6FAB40}"/>
              </a:ext>
            </a:extLst>
          </p:cNvPr>
          <p:cNvSpPr txBox="1">
            <a:spLocks/>
          </p:cNvSpPr>
          <p:nvPr/>
        </p:nvSpPr>
        <p:spPr>
          <a:xfrm>
            <a:off x="839788" y="2838710"/>
            <a:ext cx="3979347" cy="3335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Working people are facing challenging times in their careers. Many need to retrain or to change their jobs.</a:t>
            </a:r>
          </a:p>
          <a:p>
            <a:r>
              <a:rPr lang="en-US" sz="1600" dirty="0"/>
              <a:t>England has a high-quality National Careers Service (NCS) serving adults. But too few people know about it. </a:t>
            </a:r>
          </a:p>
          <a:p>
            <a:r>
              <a:rPr lang="en-US" sz="1600" dirty="0"/>
              <a:t>During the pandemic the government has invested in the NCS, but this funding has not been able to be used.</a:t>
            </a:r>
          </a:p>
          <a:p>
            <a:pPr>
              <a:lnSpc>
                <a:spcPct val="100000"/>
              </a:lnSpc>
            </a:pPr>
            <a:r>
              <a:rPr lang="en-GB" sz="1600" dirty="0"/>
              <a:t>Current levels of funding make it difficult for some employers to recruit and retain career guidance professionals.</a:t>
            </a:r>
            <a:endParaRPr lang="en-US" sz="1600" dirty="0"/>
          </a:p>
        </p:txBody>
      </p:sp>
      <p:sp>
        <p:nvSpPr>
          <p:cNvPr id="12" name="Text Placeholder 13">
            <a:extLst>
              <a:ext uri="{FF2B5EF4-FFF2-40B4-BE49-F238E27FC236}">
                <a16:creationId xmlns:a16="http://schemas.microsoft.com/office/drawing/2014/main" id="{47017B26-123E-8240-9AC4-8E52AB8E0572}"/>
              </a:ext>
            </a:extLst>
          </p:cNvPr>
          <p:cNvSpPr txBox="1">
            <a:spLocks/>
          </p:cNvSpPr>
          <p:nvPr/>
        </p:nvSpPr>
        <p:spPr>
          <a:xfrm>
            <a:off x="5196011" y="2249578"/>
            <a:ext cx="4145697" cy="505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What is needed?</a:t>
            </a:r>
            <a:endParaRPr lang="en-GB" sz="2400" dirty="0">
              <a:solidFill>
                <a:srgbClr val="C00000"/>
              </a:solidFill>
            </a:endParaRPr>
          </a:p>
        </p:txBody>
      </p:sp>
      <p:sp>
        <p:nvSpPr>
          <p:cNvPr id="13" name="Content Placeholder 14">
            <a:extLst>
              <a:ext uri="{FF2B5EF4-FFF2-40B4-BE49-F238E27FC236}">
                <a16:creationId xmlns:a16="http://schemas.microsoft.com/office/drawing/2014/main" id="{74F1C604-7C94-E946-B682-7074DAF9D613}"/>
              </a:ext>
            </a:extLst>
          </p:cNvPr>
          <p:cNvSpPr txBox="1">
            <a:spLocks/>
          </p:cNvSpPr>
          <p:nvPr/>
        </p:nvSpPr>
        <p:spPr>
          <a:xfrm>
            <a:off x="5196012" y="2838710"/>
            <a:ext cx="3634480" cy="33352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Market the NCS locally and nationally to ensure that people know about it. </a:t>
            </a:r>
          </a:p>
          <a:p>
            <a:r>
              <a:rPr lang="en-US" sz="1600" dirty="0"/>
              <a:t>Meaningful access to the NCS for everyone over the age of 18.  </a:t>
            </a:r>
          </a:p>
          <a:p>
            <a:r>
              <a:rPr lang="en-US" sz="1600" dirty="0"/>
              <a:t>Prioritising more intensive support for people who are facing redundancy or who are currently unemployed.  </a:t>
            </a:r>
          </a:p>
          <a:p>
            <a:r>
              <a:rPr lang="en-GB" sz="1600" dirty="0"/>
              <a:t>Localisation of NCS provision to address  place-based, integrated employment and skills needs.</a:t>
            </a:r>
          </a:p>
          <a:p>
            <a:r>
              <a:rPr lang="en-GB" sz="1600" dirty="0">
                <a:effectLst/>
                <a:latin typeface="Calibri" panose="020F0502020204030204" pitchFamily="34" charset="0"/>
                <a:ea typeface="Times New Roman" panose="02020603050405020304" pitchFamily="18" charset="0"/>
              </a:rPr>
              <a:t>Levels of funding that allow organisations to reward career guidance professionals in line with their skills and qualifications.</a:t>
            </a:r>
          </a:p>
        </p:txBody>
      </p:sp>
      <p:cxnSp>
        <p:nvCxnSpPr>
          <p:cNvPr id="14" name="Straight Connector 13">
            <a:extLst>
              <a:ext uri="{FF2B5EF4-FFF2-40B4-BE49-F238E27FC236}">
                <a16:creationId xmlns:a16="http://schemas.microsoft.com/office/drawing/2014/main" id="{C52F5686-F40B-CE46-A2F8-D501A467BAB0}"/>
              </a:ext>
            </a:extLst>
          </p:cNvPr>
          <p:cNvCxnSpPr/>
          <p:nvPr/>
        </p:nvCxnSpPr>
        <p:spPr>
          <a:xfrm>
            <a:off x="939114" y="2026508"/>
            <a:ext cx="815545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77D68-98ED-404C-8120-26EFEFDD5926}"/>
              </a:ext>
            </a:extLst>
          </p:cNvPr>
          <p:cNvPicPr>
            <a:picLocks noChangeAspect="1"/>
          </p:cNvPicPr>
          <p:nvPr/>
        </p:nvPicPr>
        <p:blipFill>
          <a:blip r:embed="rId3"/>
          <a:stretch>
            <a:fillRect/>
          </a:stretch>
        </p:blipFill>
        <p:spPr>
          <a:xfrm>
            <a:off x="778003" y="519503"/>
            <a:ext cx="4571163" cy="1260000"/>
          </a:xfrm>
          <a:prstGeom prst="rect">
            <a:avLst/>
          </a:prstGeom>
        </p:spPr>
      </p:pic>
    </p:spTree>
    <p:extLst>
      <p:ext uri="{BB962C8B-B14F-4D97-AF65-F5344CB8AC3E}">
        <p14:creationId xmlns:p14="http://schemas.microsoft.com/office/powerpoint/2010/main" val="148084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C5F9F42F-AFDF-0145-BA12-37AFEA1EEB26}"/>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 Placeholder 11">
            <a:extLst>
              <a:ext uri="{FF2B5EF4-FFF2-40B4-BE49-F238E27FC236}">
                <a16:creationId xmlns:a16="http://schemas.microsoft.com/office/drawing/2014/main" id="{B54E21A1-D5D4-7845-8D9A-D3D87BE6874D}"/>
              </a:ext>
            </a:extLst>
          </p:cNvPr>
          <p:cNvSpPr txBox="1">
            <a:spLocks/>
          </p:cNvSpPr>
          <p:nvPr/>
        </p:nvSpPr>
        <p:spPr>
          <a:xfrm>
            <a:off x="839788" y="2299006"/>
            <a:ext cx="3979347" cy="505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The issue</a:t>
            </a:r>
            <a:endParaRPr lang="en-GB" sz="2400" dirty="0">
              <a:solidFill>
                <a:srgbClr val="C00000"/>
              </a:solidFill>
            </a:endParaRPr>
          </a:p>
        </p:txBody>
      </p:sp>
      <p:sp>
        <p:nvSpPr>
          <p:cNvPr id="11" name="Content Placeholder 12">
            <a:extLst>
              <a:ext uri="{FF2B5EF4-FFF2-40B4-BE49-F238E27FC236}">
                <a16:creationId xmlns:a16="http://schemas.microsoft.com/office/drawing/2014/main" id="{50D0F9A2-3167-B142-86CC-B6424E6FAB40}"/>
              </a:ext>
            </a:extLst>
          </p:cNvPr>
          <p:cNvSpPr txBox="1">
            <a:spLocks/>
          </p:cNvSpPr>
          <p:nvPr/>
        </p:nvSpPr>
        <p:spPr>
          <a:xfrm>
            <a:off x="839788" y="2838710"/>
            <a:ext cx="3979347" cy="3335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457200" algn="l"/>
              </a:tabLst>
            </a:pPr>
            <a:r>
              <a:rPr lang="en-US" sz="1600" dirty="0">
                <a:ea typeface="Times New Roman" panose="02020603050405020304" pitchFamily="18" charset="0"/>
                <a:cs typeface="Times New Roman" panose="02020603050405020304" pitchFamily="18" charset="0"/>
              </a:rPr>
              <a:t>The benefits of professional careers guidance is poorly understood which results in less productive outcomes for job seekers and employers.</a:t>
            </a:r>
            <a:endParaRPr lang="en-GB" sz="1600" dirty="0">
              <a:ea typeface="Calibri" panose="020F0502020204030204" pitchFamily="34" charset="0"/>
              <a:cs typeface="Times New Roman" panose="02020603050405020304" pitchFamily="18" charset="0"/>
            </a:endParaRPr>
          </a:p>
          <a:p>
            <a:pPr>
              <a:tabLst>
                <a:tab pos="457200" algn="l"/>
              </a:tabLst>
            </a:pPr>
            <a:r>
              <a:rPr lang="en-US" sz="1600" dirty="0">
                <a:ea typeface="Times New Roman" panose="02020603050405020304" pitchFamily="18" charset="0"/>
                <a:cs typeface="Times New Roman" panose="02020603050405020304" pitchFamily="18" charset="0"/>
              </a:rPr>
              <a:t>Individual talent whose potential could be unleashed remains unrealised and unmatched to the needs of the economy, worsening the skills shortage.</a:t>
            </a:r>
            <a:endParaRPr lang="en-GB" sz="1600" dirty="0">
              <a:ea typeface="Calibri" panose="020F0502020204030204" pitchFamily="34" charset="0"/>
              <a:cs typeface="Times New Roman" panose="02020603050405020304" pitchFamily="18" charset="0"/>
            </a:endParaRPr>
          </a:p>
          <a:p>
            <a:r>
              <a:rPr lang="en-US" sz="1600" dirty="0"/>
              <a:t>The requirement for professionalism is applied inconsistently across different DfE, ESFA and DWP programmes. </a:t>
            </a:r>
          </a:p>
        </p:txBody>
      </p:sp>
      <p:sp>
        <p:nvSpPr>
          <p:cNvPr id="12" name="Text Placeholder 13">
            <a:extLst>
              <a:ext uri="{FF2B5EF4-FFF2-40B4-BE49-F238E27FC236}">
                <a16:creationId xmlns:a16="http://schemas.microsoft.com/office/drawing/2014/main" id="{47017B26-123E-8240-9AC4-8E52AB8E0572}"/>
              </a:ext>
            </a:extLst>
          </p:cNvPr>
          <p:cNvSpPr txBox="1">
            <a:spLocks/>
          </p:cNvSpPr>
          <p:nvPr/>
        </p:nvSpPr>
        <p:spPr>
          <a:xfrm>
            <a:off x="5196011" y="2249578"/>
            <a:ext cx="4145697" cy="505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What is needed?</a:t>
            </a:r>
            <a:endParaRPr lang="en-GB" sz="2400" dirty="0">
              <a:solidFill>
                <a:srgbClr val="C00000"/>
              </a:solidFill>
            </a:endParaRPr>
          </a:p>
        </p:txBody>
      </p:sp>
      <p:sp>
        <p:nvSpPr>
          <p:cNvPr id="13" name="Content Placeholder 14">
            <a:extLst>
              <a:ext uri="{FF2B5EF4-FFF2-40B4-BE49-F238E27FC236}">
                <a16:creationId xmlns:a16="http://schemas.microsoft.com/office/drawing/2014/main" id="{74F1C604-7C94-E946-B682-7074DAF9D613}"/>
              </a:ext>
            </a:extLst>
          </p:cNvPr>
          <p:cNvSpPr txBox="1">
            <a:spLocks/>
          </p:cNvSpPr>
          <p:nvPr/>
        </p:nvSpPr>
        <p:spPr>
          <a:xfrm>
            <a:off x="5196011" y="2838710"/>
            <a:ext cx="4145697" cy="33352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Recognition that career development is a valued profession.</a:t>
            </a:r>
          </a:p>
          <a:p>
            <a:r>
              <a:rPr lang="en-US" sz="1600" dirty="0"/>
              <a:t>Acknowledgement that career guidance is a specialism that requires practitioners to be qualified to a minimum of Level 6.</a:t>
            </a:r>
          </a:p>
          <a:p>
            <a:r>
              <a:rPr lang="en-US" sz="1600" dirty="0"/>
              <a:t>Assurance that those who provide career development services within all government programmes are appropriately qualified.</a:t>
            </a:r>
          </a:p>
        </p:txBody>
      </p:sp>
      <p:cxnSp>
        <p:nvCxnSpPr>
          <p:cNvPr id="14" name="Straight Connector 13">
            <a:extLst>
              <a:ext uri="{FF2B5EF4-FFF2-40B4-BE49-F238E27FC236}">
                <a16:creationId xmlns:a16="http://schemas.microsoft.com/office/drawing/2014/main" id="{63315DD4-CD00-6546-ABC5-347E108E9E3C}"/>
              </a:ext>
            </a:extLst>
          </p:cNvPr>
          <p:cNvCxnSpPr/>
          <p:nvPr/>
        </p:nvCxnSpPr>
        <p:spPr>
          <a:xfrm>
            <a:off x="939114" y="2026508"/>
            <a:ext cx="815545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D2D0D71-4577-B748-B41F-430E14C6B01B}"/>
              </a:ext>
            </a:extLst>
          </p:cNvPr>
          <p:cNvPicPr>
            <a:picLocks noChangeAspect="1"/>
          </p:cNvPicPr>
          <p:nvPr/>
        </p:nvPicPr>
        <p:blipFill>
          <a:blip r:embed="rId3"/>
          <a:stretch>
            <a:fillRect/>
          </a:stretch>
        </p:blipFill>
        <p:spPr>
          <a:xfrm>
            <a:off x="778003" y="542610"/>
            <a:ext cx="4571163" cy="1260000"/>
          </a:xfrm>
          <a:prstGeom prst="rect">
            <a:avLst/>
          </a:prstGeom>
        </p:spPr>
      </p:pic>
    </p:spTree>
    <p:extLst>
      <p:ext uri="{BB962C8B-B14F-4D97-AF65-F5344CB8AC3E}">
        <p14:creationId xmlns:p14="http://schemas.microsoft.com/office/powerpoint/2010/main" val="2372476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54C80056C77943B88C164EA3E9198C" ma:contentTypeVersion="13" ma:contentTypeDescription="Create a new document." ma:contentTypeScope="" ma:versionID="a49657feb3dd0531b7dbe63c7b36a1b2">
  <xsd:schema xmlns:xsd="http://www.w3.org/2001/XMLSchema" xmlns:xs="http://www.w3.org/2001/XMLSchema" xmlns:p="http://schemas.microsoft.com/office/2006/metadata/properties" xmlns:ns2="6a5a6249-0b69-4878-9d45-0841ceb04c0c" xmlns:ns3="ddebbe23-4281-41d9-aee4-279754587b0e" targetNamespace="http://schemas.microsoft.com/office/2006/metadata/properties" ma:root="true" ma:fieldsID="34d3a9fa1b603d9430a6dc97f132e33f" ns2:_="" ns3:_="">
    <xsd:import namespace="6a5a6249-0b69-4878-9d45-0841ceb04c0c"/>
    <xsd:import namespace="ddebbe23-4281-41d9-aee4-279754587b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5a6249-0b69-4878-9d45-0841ceb04c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ebbe23-4281-41d9-aee4-279754587b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A09207-6865-466F-AD17-DC753CCAABAD}">
  <ds:schemaRefs>
    <ds:schemaRef ds:uri="http://schemas.microsoft.com/sharepoint/v3/contenttype/forms"/>
  </ds:schemaRefs>
</ds:datastoreItem>
</file>

<file path=customXml/itemProps2.xml><?xml version="1.0" encoding="utf-8"?>
<ds:datastoreItem xmlns:ds="http://schemas.openxmlformats.org/officeDocument/2006/customXml" ds:itemID="{826152D5-F71F-4E09-BFCE-BB2BE93244D9}">
  <ds:schemaRefs>
    <ds:schemaRef ds:uri="http://schemas.microsoft.com/office/2006/documentManagement/types"/>
    <ds:schemaRef ds:uri="http://purl.org/dc/terms/"/>
    <ds:schemaRef ds:uri="6a5a6249-0b69-4878-9d45-0841ceb04c0c"/>
    <ds:schemaRef ds:uri="ddebbe23-4281-41d9-aee4-279754587b0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1EE2D5C7-9486-47EE-8A58-24E0175704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5a6249-0b69-4878-9d45-0841ceb04c0c"/>
    <ds:schemaRef ds:uri="ddebbe23-4281-41d9-aee4-279754587b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979</Words>
  <Application>Microsoft Office PowerPoint</Application>
  <PresentationFormat>Widescreen</PresentationFormat>
  <Paragraphs>73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Microsoft JhengHei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Southan</dc:creator>
  <cp:lastModifiedBy>Susan Buckley</cp:lastModifiedBy>
  <cp:revision>19</cp:revision>
  <dcterms:created xsi:type="dcterms:W3CDTF">2021-09-25T11:20:50Z</dcterms:created>
  <dcterms:modified xsi:type="dcterms:W3CDTF">2021-10-20T09:27:48Z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0x0101000654C80056C77943B88C164EA3E9198C</vt:lpwstr>
  </property>
</Properties>
</file>